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56B5AC9" w14:textId="77777777" w:rsidR="00805060" w:rsidRPr="00564398" w:rsidRDefault="00805060" w:rsidP="00805060">
      <w:pPr>
        <w:pStyle w:val="TitleMIRB"/>
        <w:rPr>
          <w:color w:val="122030" w:themeColor="text2" w:themeShade="80"/>
          <w:lang w:val="fr-CA"/>
        </w:rPr>
      </w:pPr>
      <w:r w:rsidRPr="00564398">
        <w:rPr>
          <w:color w:val="122030" w:themeColor="text2" w:themeShade="80"/>
          <w:lang w:val="fr-CA"/>
        </w:rPr>
        <w:t>Guide de l’utilisateur</w:t>
      </w:r>
    </w:p>
    <w:p w14:paraId="0A984AE5" w14:textId="3286BDBE" w:rsidR="00A451ED" w:rsidRPr="00564398" w:rsidRDefault="00805060" w:rsidP="00805060">
      <w:pPr>
        <w:pStyle w:val="TitleMIRB"/>
        <w:rPr>
          <w:color w:val="122030" w:themeColor="text2" w:themeShade="80"/>
          <w:lang w:val="fr-CA"/>
        </w:rPr>
      </w:pPr>
      <w:r w:rsidRPr="00564398">
        <w:rPr>
          <w:color w:val="122030" w:themeColor="text2" w:themeShade="80"/>
          <w:lang w:val="fr-CA"/>
        </w:rPr>
        <w:t>du</w:t>
      </w:r>
    </w:p>
    <w:p w14:paraId="0F7DE21A" w14:textId="4FA7E321" w:rsidR="00A451ED" w:rsidRPr="00564398" w:rsidRDefault="00805060" w:rsidP="00A451ED">
      <w:pPr>
        <w:pStyle w:val="DataClassTitleMIRB"/>
        <w:rPr>
          <w:color w:val="122030" w:themeColor="text2" w:themeShade="80"/>
          <w:lang w:val="fr-CA"/>
        </w:rPr>
      </w:pPr>
      <w:r w:rsidRPr="00564398">
        <w:rPr>
          <w:color w:val="122030" w:themeColor="text2" w:themeShade="80"/>
          <w:lang w:val="fr-CA"/>
        </w:rPr>
        <w:t>Nuage de points classifiés de l’Ontario (données dérivées de l’imagerie)</w:t>
      </w:r>
    </w:p>
    <w:p w14:paraId="6B57A7AE" w14:textId="46C2F33B" w:rsidR="00A451ED" w:rsidRPr="00564398" w:rsidRDefault="00805060" w:rsidP="00A451ED">
      <w:pPr>
        <w:pStyle w:val="TitlePageSubtitleMIRB"/>
        <w:rPr>
          <w:lang w:val="fr-CA"/>
        </w:rPr>
      </w:pPr>
      <w:r w:rsidRPr="00564398">
        <w:rPr>
          <w:color w:val="122030" w:themeColor="text2" w:themeShade="80"/>
          <w:lang w:val="fr-CA"/>
        </w:rPr>
        <w:t>Jeu de données géospatiales de l’Ontario</w:t>
      </w:r>
    </w:p>
    <w:p w14:paraId="7A5ADEAF" w14:textId="77777777" w:rsidR="00805060" w:rsidRPr="00564398" w:rsidRDefault="00805060" w:rsidP="00805060">
      <w:pPr>
        <w:pStyle w:val="TitlePageInfoSubtitleMIRB"/>
        <w:rPr>
          <w:lang w:val="fr-CA"/>
        </w:rPr>
      </w:pPr>
      <w:r w:rsidRPr="00564398">
        <w:rPr>
          <w:lang w:val="fr-CA"/>
        </w:rPr>
        <w:t>Information géospatiale de l’Ontario</w:t>
      </w:r>
    </w:p>
    <w:p w14:paraId="0B1DDB22" w14:textId="77777777" w:rsidR="00805060" w:rsidRPr="00564398" w:rsidRDefault="00805060" w:rsidP="00805060">
      <w:pPr>
        <w:pStyle w:val="TitlePageInfoSubtitleMIRB"/>
        <w:rPr>
          <w:lang w:val="fr-CA"/>
        </w:rPr>
      </w:pPr>
      <w:r w:rsidRPr="00564398">
        <w:rPr>
          <w:lang w:val="fr-CA"/>
        </w:rPr>
        <w:t>Direction du numérique, des données, de l’information et des services opérationnels</w:t>
      </w:r>
    </w:p>
    <w:p w14:paraId="136C6F10" w14:textId="77777777" w:rsidR="00805060" w:rsidRPr="00564398" w:rsidRDefault="00805060" w:rsidP="00805060">
      <w:pPr>
        <w:pStyle w:val="TitlePageInfoSubtitleMIRB"/>
        <w:rPr>
          <w:lang w:val="fr-CA"/>
        </w:rPr>
      </w:pPr>
      <w:r w:rsidRPr="00564398">
        <w:rPr>
          <w:lang w:val="fr-CA"/>
        </w:rPr>
        <w:t>Division de la gestion ministérielle et de l’information</w:t>
      </w:r>
    </w:p>
    <w:p w14:paraId="1D2C2406" w14:textId="41ED65C5" w:rsidR="009A3FAB" w:rsidRPr="00564398" w:rsidRDefault="00805060" w:rsidP="00805060">
      <w:pPr>
        <w:pStyle w:val="TitlePageInfoSubtitleMIRB"/>
        <w:rPr>
          <w:lang w:val="fr-CA"/>
        </w:rPr>
      </w:pPr>
      <w:r w:rsidRPr="00564398">
        <w:rPr>
          <w:lang w:val="fr-CA"/>
        </w:rPr>
        <w:t>Ministère des Richesses naturelles</w:t>
      </w:r>
    </w:p>
    <w:p w14:paraId="416EB586" w14:textId="503146C6" w:rsidR="00A451ED" w:rsidRPr="00564398" w:rsidRDefault="00805060" w:rsidP="00A451ED">
      <w:pPr>
        <w:pStyle w:val="BodyAccessibleTextMIRB"/>
        <w:spacing w:before="960"/>
        <w:jc w:val="center"/>
        <w:rPr>
          <w:lang w:val="fr-CA"/>
        </w:rPr>
        <w:sectPr w:rsidR="00A451ED" w:rsidRPr="00564398" w:rsidSect="001E404A">
          <w:headerReference w:type="default" r:id="rId12"/>
          <w:pgSz w:w="12240" w:h="15840"/>
          <w:pgMar w:top="1440" w:right="1440" w:bottom="1440" w:left="1440" w:header="432" w:footer="288" w:gutter="0"/>
          <w:cols w:space="720"/>
          <w:docGrid w:linePitch="360"/>
        </w:sectPr>
      </w:pPr>
      <w:r w:rsidRPr="00564398">
        <w:rPr>
          <w:lang w:val="fr-CA"/>
        </w:rPr>
        <w:t>2026-0</w:t>
      </w:r>
      <w:r w:rsidR="0008379B">
        <w:rPr>
          <w:lang w:val="fr-CA"/>
        </w:rPr>
        <w:t>6-18</w:t>
      </w:r>
    </w:p>
    <w:p w14:paraId="148702AD" w14:textId="2517B56D" w:rsidR="00A451ED" w:rsidRPr="00564398" w:rsidRDefault="00805060" w:rsidP="00A451ED">
      <w:pPr>
        <w:pStyle w:val="Heading1MIRBMidPage"/>
        <w:rPr>
          <w:color w:val="122030" w:themeColor="text2" w:themeShade="80"/>
          <w:lang w:val="fr-CA"/>
        </w:rPr>
      </w:pPr>
      <w:bookmarkStart w:id="0" w:name="_Toc237519695"/>
      <w:r w:rsidRPr="00564398">
        <w:rPr>
          <w:color w:val="122030" w:themeColor="text2" w:themeShade="80"/>
          <w:lang w:val="fr-CA"/>
        </w:rPr>
        <w:lastRenderedPageBreak/>
        <w:t>Renseignements supplémentaires</w:t>
      </w:r>
      <w:bookmarkEnd w:id="0"/>
    </w:p>
    <w:p w14:paraId="178A600D" w14:textId="59CC9563" w:rsidR="00805060" w:rsidRPr="00564398" w:rsidRDefault="00805060" w:rsidP="00E10196">
      <w:pPr>
        <w:pStyle w:val="BodyAccessibleTextMIRB"/>
        <w:rPr>
          <w:b/>
          <w:bCs/>
          <w:lang w:val="fr-CA"/>
        </w:rPr>
      </w:pPr>
      <w:r w:rsidRPr="00564398">
        <w:rPr>
          <w:lang w:val="fr-CA"/>
        </w:rPr>
        <w:t xml:space="preserve">Le présent document n’est pas conforme à toutes les lignes directrices applicables aux documents numériques accessibles. Pour obtenir ce document dans un autre format, veuillez envoyer un courriel à Information géospatiale de l’Ontario à l’adresse suivante : </w:t>
      </w:r>
      <w:hyperlink r:id="rId13" w:history="1">
        <w:r w:rsidRPr="00564398">
          <w:rPr>
            <w:rStyle w:val="HyperlinkMIRBChar"/>
            <w:lang w:val="fr-CA"/>
          </w:rPr>
          <w:t>geospatial@ontario.ca</w:t>
        </w:r>
      </w:hyperlink>
      <w:r w:rsidRPr="00564398">
        <w:rPr>
          <w:lang w:val="fr-CA"/>
        </w:rPr>
        <w:t>.</w:t>
      </w:r>
    </w:p>
    <w:p w14:paraId="5A33ADE8" w14:textId="270CF7B4" w:rsidR="00805060" w:rsidRPr="00564398" w:rsidRDefault="00805060" w:rsidP="00E10196">
      <w:pPr>
        <w:pStyle w:val="BodyAccessibleTextMIRB"/>
        <w:rPr>
          <w:b/>
          <w:bCs/>
          <w:lang w:val="fr-CA"/>
        </w:rPr>
        <w:sectPr w:rsidR="00805060" w:rsidRPr="00564398" w:rsidSect="001E404A">
          <w:footerReference w:type="default" r:id="rId14"/>
          <w:pgSz w:w="12240" w:h="15840"/>
          <w:pgMar w:top="1440" w:right="1440" w:bottom="1440" w:left="1440" w:header="432" w:footer="720" w:gutter="0"/>
          <w:cols w:space="720"/>
          <w:docGrid w:linePitch="360"/>
        </w:sectPr>
      </w:pPr>
      <w:r w:rsidRPr="00564398">
        <w:rPr>
          <w:lang w:val="fr-CA"/>
        </w:rPr>
        <w:t xml:space="preserve">Pour obtenir de plus amples renseignements au sujet du présent document, veuillez communiquer avec Information géospatiale de l’Ontario à l’adresse suivante : </w:t>
      </w:r>
      <w:hyperlink r:id="rId15" w:history="1">
        <w:r w:rsidRPr="00564398">
          <w:rPr>
            <w:rStyle w:val="HyperlinkMIRBChar"/>
            <w:lang w:val="fr-CA"/>
          </w:rPr>
          <w:t>geospatial@ontario.ca</w:t>
        </w:r>
      </w:hyperlink>
      <w:r w:rsidRPr="00564398">
        <w:rPr>
          <w:lang w:val="fr-CA"/>
        </w:rPr>
        <w:t>.</w:t>
      </w:r>
    </w:p>
    <w:p w14:paraId="569BEB35" w14:textId="3B9DEDB2" w:rsidR="00A451ED" w:rsidRPr="00564398" w:rsidRDefault="00805060" w:rsidP="00805060">
      <w:pPr>
        <w:pStyle w:val="Heading1MIRBMidPage"/>
        <w:rPr>
          <w:lang w:val="fr-CA"/>
        </w:rPr>
      </w:pPr>
      <w:bookmarkStart w:id="1" w:name="_Toc237519696"/>
      <w:r w:rsidRPr="00564398">
        <w:rPr>
          <w:lang w:val="fr-CA"/>
        </w:rPr>
        <w:lastRenderedPageBreak/>
        <w:t>Sommaire</w:t>
      </w:r>
      <w:bookmarkEnd w:id="1"/>
    </w:p>
    <w:p w14:paraId="369B2380" w14:textId="4FD6E853" w:rsidR="00A451ED" w:rsidRPr="00564398" w:rsidRDefault="00805060" w:rsidP="00A451ED">
      <w:pPr>
        <w:pStyle w:val="Heading2NoNumbersMIRB"/>
        <w:rPr>
          <w:lang w:val="fr-CA"/>
        </w:rPr>
      </w:pPr>
      <w:bookmarkStart w:id="2" w:name="_Toc237519697"/>
      <w:r w:rsidRPr="00564398">
        <w:rPr>
          <w:lang w:val="fr-CA"/>
        </w:rPr>
        <w:t>Mots clés</w:t>
      </w:r>
      <w:bookmarkEnd w:id="2"/>
    </w:p>
    <w:p w14:paraId="0B407EE2" w14:textId="77777777" w:rsidR="00805060" w:rsidRPr="00564398" w:rsidRDefault="00805060" w:rsidP="00805060">
      <w:pPr>
        <w:pStyle w:val="BodyAccessibleTextMIRB"/>
        <w:rPr>
          <w:bCs/>
          <w:lang w:val="fr-CA"/>
        </w:rPr>
      </w:pPr>
      <w:r w:rsidRPr="00564398">
        <w:rPr>
          <w:lang w:val="fr-CA"/>
        </w:rPr>
        <w:t>Nuage de points classifié, modèle numérique de surface (MNS), modèle numérique de terrain (MNT), élévation, vecteur, points de masse, photogrammétrie numérique, Projet d’orthophotographie du Centre-Sud de l’Ontario, POCSO, Projet d’acquisition d’images numériques pour l’Est, PAINE, Projet d’orthophotographie du Sud-Ouest de l’Ontario, POSOO, Projet d’orthophotographie du Centre de l’Ontario, POCO, Projet d’orthophotographie du Nord-Ouest de l’Ontario, PONOO.</w:t>
      </w:r>
    </w:p>
    <w:p w14:paraId="2C793696" w14:textId="77777777" w:rsidR="00AF1516" w:rsidRPr="00564398" w:rsidRDefault="00AF1516" w:rsidP="00A451ED">
      <w:pPr>
        <w:pStyle w:val="BodyAccessibleTextMIRB"/>
        <w:rPr>
          <w:rFonts w:eastAsiaTheme="majorEastAsia" w:cstheme="majorBidi"/>
          <w:b/>
          <w:bCs/>
          <w:color w:val="244061" w:themeColor="text2"/>
          <w:sz w:val="28"/>
          <w:szCs w:val="26"/>
          <w:lang w:val="fr-CA"/>
        </w:rPr>
      </w:pPr>
      <w:r w:rsidRPr="00564398">
        <w:rPr>
          <w:rFonts w:eastAsiaTheme="majorEastAsia" w:cstheme="majorBidi"/>
          <w:b/>
          <w:bCs/>
          <w:color w:val="244061" w:themeColor="text2"/>
          <w:sz w:val="28"/>
          <w:szCs w:val="26"/>
          <w:lang w:val="fr-CA"/>
        </w:rPr>
        <w:t>Résumé</w:t>
      </w:r>
    </w:p>
    <w:p w14:paraId="6C7EB8A3" w14:textId="77777777" w:rsidR="00AF1516" w:rsidRPr="00564398" w:rsidRDefault="00AF1516" w:rsidP="00AF1516">
      <w:pPr>
        <w:pStyle w:val="BodyAccessibleTextMIRB"/>
        <w:rPr>
          <w:lang w:val="fr-CA"/>
        </w:rPr>
      </w:pPr>
      <w:r w:rsidRPr="00564398">
        <w:rPr>
          <w:lang w:val="fr-CA"/>
        </w:rPr>
        <w:t>Le présent guide de l’utilisateur vise à aller au-delà des métadonnées et à donner aux utilisateurs une idée de l’objectif pour lequel les données ont été recueillies, des processus techniques, des logiciels et des normes applicables nécessaires, des applications suggérées pour les données (et des approches générales relatives à la façon de les utiliser) et d’autres détails qui leur seront utiles. Par conséquent, le présent guide de l’utilisateur décrit en détail les spécifications d’acquisition de l’ensemble de données du nuage de points classifiés de l’Ontario (données dérivées de l’imagerie) d’Information géospatiale de l’Ontario (IGO) et son lien avec l’ensemble de données global du projet d’imagerie.</w:t>
      </w:r>
    </w:p>
    <w:p w14:paraId="547E3C46" w14:textId="77777777" w:rsidR="00AF1516" w:rsidRPr="00564398" w:rsidRDefault="00AF1516" w:rsidP="00AF1516">
      <w:pPr>
        <w:pStyle w:val="BodyAccessibleTextMIRB"/>
        <w:rPr>
          <w:lang w:val="fr-CA"/>
        </w:rPr>
      </w:pPr>
      <w:r w:rsidRPr="00564398">
        <w:rPr>
          <w:lang w:val="fr-CA"/>
        </w:rPr>
        <w:t>Remarque : Le nuage de points classifiés de l’Ontario (données dérivées de l’imagerie) ne comprend pas des données lidar, mais plutôt fondées sur l’autocorrélation des pixels au moyen de la photographie aérienne. Voir l’annexe C pour en savoir plus sur les différences entre ce produit et les données lidar.</w:t>
      </w:r>
    </w:p>
    <w:p w14:paraId="4D8C38F2" w14:textId="77777777" w:rsidR="00AF1516" w:rsidRPr="00564398" w:rsidRDefault="00AF1516" w:rsidP="00AF1516">
      <w:pPr>
        <w:pStyle w:val="BodyAccessibleTextMIRB"/>
        <w:rPr>
          <w:b/>
          <w:bCs/>
          <w:lang w:val="fr-CA"/>
        </w:rPr>
        <w:sectPr w:rsidR="00AF1516" w:rsidRPr="00564398" w:rsidSect="001E404A">
          <w:pgSz w:w="12240" w:h="15840"/>
          <w:pgMar w:top="1440" w:right="1440" w:bottom="1440" w:left="1440" w:header="432" w:footer="720" w:gutter="0"/>
          <w:cols w:space="720"/>
          <w:docGrid w:linePitch="360"/>
        </w:sectPr>
      </w:pPr>
      <w:r w:rsidRPr="00564398">
        <w:rPr>
          <w:lang w:val="fr-CA"/>
        </w:rPr>
        <w:t>Le nuage de points classifiés de l’Ontario (données dérivées de l’imagerie) est un produit qui est une représentation généralisée des caractéristiques de surface et du sol. Le produit a été élaboré par le personnel du ministère des Richesses naturelles de l’Ontario (MRN) pour certaines zones du projet ou par l’entrepreneur en imagerie pour l’orthorectification de la photographie acquise dans le cadre du programme d’imagerie IGO.</w:t>
      </w:r>
    </w:p>
    <w:p w14:paraId="6AAA2BB0" w14:textId="37F72072" w:rsidR="00A451ED" w:rsidRPr="00564398" w:rsidRDefault="00AF1516" w:rsidP="00AF1516">
      <w:pPr>
        <w:pStyle w:val="Heading1MIRBMidPage"/>
        <w:rPr>
          <w:lang w:val="fr-CA"/>
        </w:rPr>
      </w:pPr>
      <w:bookmarkStart w:id="3" w:name="_Toc237519698"/>
      <w:r w:rsidRPr="00564398">
        <w:rPr>
          <w:lang w:val="fr-CA"/>
        </w:rPr>
        <w:lastRenderedPageBreak/>
        <w:t>Table des matières</w:t>
      </w:r>
      <w:bookmarkEnd w:id="3"/>
    </w:p>
    <w:p w14:paraId="28489090" w14:textId="3810DE07" w:rsidR="001C43A4" w:rsidRDefault="00A451ED">
      <w:pPr>
        <w:pStyle w:val="TOC1"/>
        <w:tabs>
          <w:tab w:val="right" w:leader="dot" w:pos="9350"/>
        </w:tabs>
        <w:rPr>
          <w:rFonts w:asciiTheme="minorHAnsi" w:eastAsiaTheme="minorEastAsia" w:hAnsiTheme="minorHAnsi" w:cstheme="minorBidi"/>
          <w:noProof/>
          <w:kern w:val="2"/>
          <w:szCs w:val="24"/>
          <w14:ligatures w14:val="standardContextual"/>
        </w:rPr>
      </w:pPr>
      <w:r w:rsidRPr="00564398">
        <w:rPr>
          <w:lang w:val="fr-CA"/>
        </w:rPr>
        <w:fldChar w:fldCharType="begin"/>
      </w:r>
      <w:r w:rsidRPr="00564398">
        <w:rPr>
          <w:lang w:val="fr-CA"/>
        </w:rPr>
        <w:instrText xml:space="preserve"> TOC \o "1-3" \h \z \u </w:instrText>
      </w:r>
      <w:r w:rsidRPr="00564398">
        <w:rPr>
          <w:lang w:val="fr-CA"/>
        </w:rPr>
        <w:fldChar w:fldCharType="separate"/>
      </w:r>
      <w:hyperlink w:anchor="_Toc237519694" w:history="1">
        <w:r w:rsidR="001C43A4" w:rsidRPr="00187157">
          <w:rPr>
            <w:rStyle w:val="Hyperlink"/>
            <w:noProof/>
            <w:lang w:val="fr-CA"/>
          </w:rPr>
          <w:t>Avis de non responsabilité</w:t>
        </w:r>
        <w:r w:rsidR="001C43A4">
          <w:rPr>
            <w:noProof/>
            <w:webHidden/>
          </w:rPr>
          <w:tab/>
        </w:r>
        <w:r w:rsidR="001C43A4">
          <w:rPr>
            <w:noProof/>
            <w:webHidden/>
          </w:rPr>
          <w:fldChar w:fldCharType="begin"/>
        </w:r>
        <w:r w:rsidR="001C43A4">
          <w:rPr>
            <w:noProof/>
            <w:webHidden/>
          </w:rPr>
          <w:instrText xml:space="preserve"> PAGEREF _Toc237519694 \h </w:instrText>
        </w:r>
        <w:r w:rsidR="001C43A4">
          <w:rPr>
            <w:noProof/>
            <w:webHidden/>
          </w:rPr>
        </w:r>
        <w:r w:rsidR="001C43A4">
          <w:rPr>
            <w:noProof/>
            <w:webHidden/>
          </w:rPr>
          <w:fldChar w:fldCharType="separate"/>
        </w:r>
        <w:r w:rsidR="001C43A4">
          <w:rPr>
            <w:noProof/>
            <w:webHidden/>
          </w:rPr>
          <w:t>2</w:t>
        </w:r>
        <w:r w:rsidR="001C43A4">
          <w:rPr>
            <w:noProof/>
            <w:webHidden/>
          </w:rPr>
          <w:fldChar w:fldCharType="end"/>
        </w:r>
      </w:hyperlink>
    </w:p>
    <w:p w14:paraId="02DE9B04" w14:textId="17E0FAC3"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695" w:history="1">
        <w:r w:rsidRPr="00187157">
          <w:rPr>
            <w:rStyle w:val="Hyperlink"/>
            <w:noProof/>
            <w:lang w:val="fr-CA"/>
          </w:rPr>
          <w:t>Renseignements supplémentaires</w:t>
        </w:r>
        <w:r>
          <w:rPr>
            <w:noProof/>
            <w:webHidden/>
          </w:rPr>
          <w:tab/>
        </w:r>
        <w:r>
          <w:rPr>
            <w:noProof/>
            <w:webHidden/>
          </w:rPr>
          <w:fldChar w:fldCharType="begin"/>
        </w:r>
        <w:r>
          <w:rPr>
            <w:noProof/>
            <w:webHidden/>
          </w:rPr>
          <w:instrText xml:space="preserve"> PAGEREF _Toc237519695 \h </w:instrText>
        </w:r>
        <w:r>
          <w:rPr>
            <w:noProof/>
            <w:webHidden/>
          </w:rPr>
        </w:r>
        <w:r>
          <w:rPr>
            <w:noProof/>
            <w:webHidden/>
          </w:rPr>
          <w:fldChar w:fldCharType="separate"/>
        </w:r>
        <w:r>
          <w:rPr>
            <w:noProof/>
            <w:webHidden/>
          </w:rPr>
          <w:t>2</w:t>
        </w:r>
        <w:r>
          <w:rPr>
            <w:noProof/>
            <w:webHidden/>
          </w:rPr>
          <w:fldChar w:fldCharType="end"/>
        </w:r>
      </w:hyperlink>
    </w:p>
    <w:p w14:paraId="30ED8C7F" w14:textId="135ADB07"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696" w:history="1">
        <w:r w:rsidRPr="00187157">
          <w:rPr>
            <w:rStyle w:val="Hyperlink"/>
            <w:noProof/>
            <w:lang w:val="fr-CA"/>
          </w:rPr>
          <w:t>Sommaire</w:t>
        </w:r>
        <w:r>
          <w:rPr>
            <w:noProof/>
            <w:webHidden/>
          </w:rPr>
          <w:tab/>
        </w:r>
        <w:r>
          <w:rPr>
            <w:noProof/>
            <w:webHidden/>
          </w:rPr>
          <w:fldChar w:fldCharType="begin"/>
        </w:r>
        <w:r>
          <w:rPr>
            <w:noProof/>
            <w:webHidden/>
          </w:rPr>
          <w:instrText xml:space="preserve"> PAGEREF _Toc237519696 \h </w:instrText>
        </w:r>
        <w:r>
          <w:rPr>
            <w:noProof/>
            <w:webHidden/>
          </w:rPr>
        </w:r>
        <w:r>
          <w:rPr>
            <w:noProof/>
            <w:webHidden/>
          </w:rPr>
          <w:fldChar w:fldCharType="separate"/>
        </w:r>
        <w:r>
          <w:rPr>
            <w:noProof/>
            <w:webHidden/>
          </w:rPr>
          <w:t>3</w:t>
        </w:r>
        <w:r>
          <w:rPr>
            <w:noProof/>
            <w:webHidden/>
          </w:rPr>
          <w:fldChar w:fldCharType="end"/>
        </w:r>
      </w:hyperlink>
    </w:p>
    <w:p w14:paraId="2433A5C7" w14:textId="2690ED78"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697" w:history="1">
        <w:r w:rsidRPr="00187157">
          <w:rPr>
            <w:rStyle w:val="Hyperlink"/>
            <w:noProof/>
            <w:lang w:val="fr-CA"/>
          </w:rPr>
          <w:t>Mots clés</w:t>
        </w:r>
        <w:r>
          <w:rPr>
            <w:noProof/>
            <w:webHidden/>
          </w:rPr>
          <w:tab/>
        </w:r>
        <w:r>
          <w:rPr>
            <w:noProof/>
            <w:webHidden/>
          </w:rPr>
          <w:fldChar w:fldCharType="begin"/>
        </w:r>
        <w:r>
          <w:rPr>
            <w:noProof/>
            <w:webHidden/>
          </w:rPr>
          <w:instrText xml:space="preserve"> PAGEREF _Toc237519697 \h </w:instrText>
        </w:r>
        <w:r>
          <w:rPr>
            <w:noProof/>
            <w:webHidden/>
          </w:rPr>
        </w:r>
        <w:r>
          <w:rPr>
            <w:noProof/>
            <w:webHidden/>
          </w:rPr>
          <w:fldChar w:fldCharType="separate"/>
        </w:r>
        <w:r>
          <w:rPr>
            <w:noProof/>
            <w:webHidden/>
          </w:rPr>
          <w:t>3</w:t>
        </w:r>
        <w:r>
          <w:rPr>
            <w:noProof/>
            <w:webHidden/>
          </w:rPr>
          <w:fldChar w:fldCharType="end"/>
        </w:r>
      </w:hyperlink>
    </w:p>
    <w:p w14:paraId="6C6B9244" w14:textId="21EE72CB"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698" w:history="1">
        <w:r w:rsidRPr="00187157">
          <w:rPr>
            <w:rStyle w:val="Hyperlink"/>
            <w:noProof/>
            <w:lang w:val="fr-CA"/>
          </w:rPr>
          <w:t>Table des matières</w:t>
        </w:r>
        <w:r>
          <w:rPr>
            <w:noProof/>
            <w:webHidden/>
          </w:rPr>
          <w:tab/>
        </w:r>
        <w:r>
          <w:rPr>
            <w:noProof/>
            <w:webHidden/>
          </w:rPr>
          <w:fldChar w:fldCharType="begin"/>
        </w:r>
        <w:r>
          <w:rPr>
            <w:noProof/>
            <w:webHidden/>
          </w:rPr>
          <w:instrText xml:space="preserve"> PAGEREF _Toc237519698 \h </w:instrText>
        </w:r>
        <w:r>
          <w:rPr>
            <w:noProof/>
            <w:webHidden/>
          </w:rPr>
        </w:r>
        <w:r>
          <w:rPr>
            <w:noProof/>
            <w:webHidden/>
          </w:rPr>
          <w:fldChar w:fldCharType="separate"/>
        </w:r>
        <w:r>
          <w:rPr>
            <w:noProof/>
            <w:webHidden/>
          </w:rPr>
          <w:t>4</w:t>
        </w:r>
        <w:r>
          <w:rPr>
            <w:noProof/>
            <w:webHidden/>
          </w:rPr>
          <w:fldChar w:fldCharType="end"/>
        </w:r>
      </w:hyperlink>
    </w:p>
    <w:p w14:paraId="75D725C6" w14:textId="1E6A4DFB"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699" w:history="1">
        <w:r w:rsidRPr="00187157">
          <w:rPr>
            <w:rStyle w:val="Hyperlink"/>
            <w:noProof/>
            <w:lang w:val="fr-CA"/>
          </w:rPr>
          <w:t>Liste des figures</w:t>
        </w:r>
        <w:r>
          <w:rPr>
            <w:noProof/>
            <w:webHidden/>
          </w:rPr>
          <w:tab/>
        </w:r>
        <w:r>
          <w:rPr>
            <w:noProof/>
            <w:webHidden/>
          </w:rPr>
          <w:fldChar w:fldCharType="begin"/>
        </w:r>
        <w:r>
          <w:rPr>
            <w:noProof/>
            <w:webHidden/>
          </w:rPr>
          <w:instrText xml:space="preserve"> PAGEREF _Toc237519699 \h </w:instrText>
        </w:r>
        <w:r>
          <w:rPr>
            <w:noProof/>
            <w:webHidden/>
          </w:rPr>
        </w:r>
        <w:r>
          <w:rPr>
            <w:noProof/>
            <w:webHidden/>
          </w:rPr>
          <w:fldChar w:fldCharType="separate"/>
        </w:r>
        <w:r>
          <w:rPr>
            <w:noProof/>
            <w:webHidden/>
          </w:rPr>
          <w:t>6</w:t>
        </w:r>
        <w:r>
          <w:rPr>
            <w:noProof/>
            <w:webHidden/>
          </w:rPr>
          <w:fldChar w:fldCharType="end"/>
        </w:r>
      </w:hyperlink>
    </w:p>
    <w:p w14:paraId="59D10C7F" w14:textId="48A47021"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00" w:history="1">
        <w:r w:rsidRPr="00187157">
          <w:rPr>
            <w:rStyle w:val="Hyperlink"/>
            <w:noProof/>
            <w:lang w:val="fr-CA"/>
          </w:rPr>
          <w:t>Liste des tableaux</w:t>
        </w:r>
        <w:r>
          <w:rPr>
            <w:noProof/>
            <w:webHidden/>
          </w:rPr>
          <w:tab/>
        </w:r>
        <w:r>
          <w:rPr>
            <w:noProof/>
            <w:webHidden/>
          </w:rPr>
          <w:fldChar w:fldCharType="begin"/>
        </w:r>
        <w:r>
          <w:rPr>
            <w:noProof/>
            <w:webHidden/>
          </w:rPr>
          <w:instrText xml:space="preserve"> PAGEREF _Toc237519700 \h </w:instrText>
        </w:r>
        <w:r>
          <w:rPr>
            <w:noProof/>
            <w:webHidden/>
          </w:rPr>
        </w:r>
        <w:r>
          <w:rPr>
            <w:noProof/>
            <w:webHidden/>
          </w:rPr>
          <w:fldChar w:fldCharType="separate"/>
        </w:r>
        <w:r>
          <w:rPr>
            <w:noProof/>
            <w:webHidden/>
          </w:rPr>
          <w:t>7</w:t>
        </w:r>
        <w:r>
          <w:rPr>
            <w:noProof/>
            <w:webHidden/>
          </w:rPr>
          <w:fldChar w:fldCharType="end"/>
        </w:r>
      </w:hyperlink>
    </w:p>
    <w:p w14:paraId="43D94FCF" w14:textId="13CDCE7C"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01" w:history="1">
        <w:r w:rsidRPr="00187157">
          <w:rPr>
            <w:rStyle w:val="Hyperlink"/>
            <w:noProof/>
            <w:lang w:val="fr-CA"/>
          </w:rPr>
          <w:t>Liste des acronymes</w:t>
        </w:r>
        <w:r>
          <w:rPr>
            <w:noProof/>
            <w:webHidden/>
          </w:rPr>
          <w:tab/>
        </w:r>
        <w:r>
          <w:rPr>
            <w:noProof/>
            <w:webHidden/>
          </w:rPr>
          <w:fldChar w:fldCharType="begin"/>
        </w:r>
        <w:r>
          <w:rPr>
            <w:noProof/>
            <w:webHidden/>
          </w:rPr>
          <w:instrText xml:space="preserve"> PAGEREF _Toc237519701 \h </w:instrText>
        </w:r>
        <w:r>
          <w:rPr>
            <w:noProof/>
            <w:webHidden/>
          </w:rPr>
        </w:r>
        <w:r>
          <w:rPr>
            <w:noProof/>
            <w:webHidden/>
          </w:rPr>
          <w:fldChar w:fldCharType="separate"/>
        </w:r>
        <w:r>
          <w:rPr>
            <w:noProof/>
            <w:webHidden/>
          </w:rPr>
          <w:t>8</w:t>
        </w:r>
        <w:r>
          <w:rPr>
            <w:noProof/>
            <w:webHidden/>
          </w:rPr>
          <w:fldChar w:fldCharType="end"/>
        </w:r>
      </w:hyperlink>
    </w:p>
    <w:p w14:paraId="02D792B7" w14:textId="4B89F8F4"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02" w:history="1">
        <w:r w:rsidRPr="00187157">
          <w:rPr>
            <w:rStyle w:val="Hyperlink"/>
            <w:noProof/>
            <w:lang w:val="fr-CA"/>
          </w:rPr>
          <w:t>Liste des définitions</w:t>
        </w:r>
        <w:r>
          <w:rPr>
            <w:noProof/>
            <w:webHidden/>
          </w:rPr>
          <w:tab/>
        </w:r>
        <w:r>
          <w:rPr>
            <w:noProof/>
            <w:webHidden/>
          </w:rPr>
          <w:fldChar w:fldCharType="begin"/>
        </w:r>
        <w:r>
          <w:rPr>
            <w:noProof/>
            <w:webHidden/>
          </w:rPr>
          <w:instrText xml:space="preserve"> PAGEREF _Toc237519702 \h </w:instrText>
        </w:r>
        <w:r>
          <w:rPr>
            <w:noProof/>
            <w:webHidden/>
          </w:rPr>
        </w:r>
        <w:r>
          <w:rPr>
            <w:noProof/>
            <w:webHidden/>
          </w:rPr>
          <w:fldChar w:fldCharType="separate"/>
        </w:r>
        <w:r>
          <w:rPr>
            <w:noProof/>
            <w:webHidden/>
          </w:rPr>
          <w:t>9</w:t>
        </w:r>
        <w:r>
          <w:rPr>
            <w:noProof/>
            <w:webHidden/>
          </w:rPr>
          <w:fldChar w:fldCharType="end"/>
        </w:r>
      </w:hyperlink>
    </w:p>
    <w:p w14:paraId="23243A25" w14:textId="048282A3"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03" w:history="1">
        <w:r w:rsidRPr="00187157">
          <w:rPr>
            <w:rStyle w:val="Hyperlink"/>
            <w:noProof/>
            <w:lang w:val="fr-CA"/>
          </w:rPr>
          <w:t>Points de masse</w:t>
        </w:r>
        <w:r>
          <w:rPr>
            <w:noProof/>
            <w:webHidden/>
          </w:rPr>
          <w:tab/>
        </w:r>
        <w:r>
          <w:rPr>
            <w:noProof/>
            <w:webHidden/>
          </w:rPr>
          <w:fldChar w:fldCharType="begin"/>
        </w:r>
        <w:r>
          <w:rPr>
            <w:noProof/>
            <w:webHidden/>
          </w:rPr>
          <w:instrText xml:space="preserve"> PAGEREF _Toc237519703 \h </w:instrText>
        </w:r>
        <w:r>
          <w:rPr>
            <w:noProof/>
            <w:webHidden/>
          </w:rPr>
        </w:r>
        <w:r>
          <w:rPr>
            <w:noProof/>
            <w:webHidden/>
          </w:rPr>
          <w:fldChar w:fldCharType="separate"/>
        </w:r>
        <w:r>
          <w:rPr>
            <w:noProof/>
            <w:webHidden/>
          </w:rPr>
          <w:t>9</w:t>
        </w:r>
        <w:r>
          <w:rPr>
            <w:noProof/>
            <w:webHidden/>
          </w:rPr>
          <w:fldChar w:fldCharType="end"/>
        </w:r>
      </w:hyperlink>
    </w:p>
    <w:p w14:paraId="3FD751BE" w14:textId="5C0CD306"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04" w:history="1">
        <w:r w:rsidRPr="00187157">
          <w:rPr>
            <w:rStyle w:val="Hyperlink"/>
            <w:noProof/>
            <w:lang w:val="fr-CA"/>
          </w:rPr>
          <w:t>Modèle numérique d'élévation (MNE)</w:t>
        </w:r>
        <w:r>
          <w:rPr>
            <w:noProof/>
            <w:webHidden/>
          </w:rPr>
          <w:tab/>
        </w:r>
        <w:r>
          <w:rPr>
            <w:noProof/>
            <w:webHidden/>
          </w:rPr>
          <w:fldChar w:fldCharType="begin"/>
        </w:r>
        <w:r>
          <w:rPr>
            <w:noProof/>
            <w:webHidden/>
          </w:rPr>
          <w:instrText xml:space="preserve"> PAGEREF _Toc237519704 \h </w:instrText>
        </w:r>
        <w:r>
          <w:rPr>
            <w:noProof/>
            <w:webHidden/>
          </w:rPr>
        </w:r>
        <w:r>
          <w:rPr>
            <w:noProof/>
            <w:webHidden/>
          </w:rPr>
          <w:fldChar w:fldCharType="separate"/>
        </w:r>
        <w:r>
          <w:rPr>
            <w:noProof/>
            <w:webHidden/>
          </w:rPr>
          <w:t>9</w:t>
        </w:r>
        <w:r>
          <w:rPr>
            <w:noProof/>
            <w:webHidden/>
          </w:rPr>
          <w:fldChar w:fldCharType="end"/>
        </w:r>
      </w:hyperlink>
    </w:p>
    <w:p w14:paraId="4267CEA0" w14:textId="27505ADE"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05" w:history="1">
        <w:r w:rsidRPr="00187157">
          <w:rPr>
            <w:rStyle w:val="Hyperlink"/>
            <w:noProof/>
            <w:lang w:val="fr-CA"/>
          </w:rPr>
          <w:t>Modèle numérique de terrain (MNT)</w:t>
        </w:r>
        <w:r>
          <w:rPr>
            <w:noProof/>
            <w:webHidden/>
          </w:rPr>
          <w:tab/>
        </w:r>
        <w:r>
          <w:rPr>
            <w:noProof/>
            <w:webHidden/>
          </w:rPr>
          <w:fldChar w:fldCharType="begin"/>
        </w:r>
        <w:r>
          <w:rPr>
            <w:noProof/>
            <w:webHidden/>
          </w:rPr>
          <w:instrText xml:space="preserve"> PAGEREF _Toc237519705 \h </w:instrText>
        </w:r>
        <w:r>
          <w:rPr>
            <w:noProof/>
            <w:webHidden/>
          </w:rPr>
        </w:r>
        <w:r>
          <w:rPr>
            <w:noProof/>
            <w:webHidden/>
          </w:rPr>
          <w:fldChar w:fldCharType="separate"/>
        </w:r>
        <w:r>
          <w:rPr>
            <w:noProof/>
            <w:webHidden/>
          </w:rPr>
          <w:t>9</w:t>
        </w:r>
        <w:r>
          <w:rPr>
            <w:noProof/>
            <w:webHidden/>
          </w:rPr>
          <w:fldChar w:fldCharType="end"/>
        </w:r>
      </w:hyperlink>
    </w:p>
    <w:p w14:paraId="236E997B" w14:textId="24795B29"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06" w:history="1">
        <w:r w:rsidRPr="00187157">
          <w:rPr>
            <w:rStyle w:val="Hyperlink"/>
            <w:noProof/>
            <w:lang w:val="fr-CA"/>
          </w:rPr>
          <w:t>Modèle numérique de surface (MNS)</w:t>
        </w:r>
        <w:r>
          <w:rPr>
            <w:noProof/>
            <w:webHidden/>
          </w:rPr>
          <w:tab/>
        </w:r>
        <w:r>
          <w:rPr>
            <w:noProof/>
            <w:webHidden/>
          </w:rPr>
          <w:fldChar w:fldCharType="begin"/>
        </w:r>
        <w:r>
          <w:rPr>
            <w:noProof/>
            <w:webHidden/>
          </w:rPr>
          <w:instrText xml:space="preserve"> PAGEREF _Toc237519706 \h </w:instrText>
        </w:r>
        <w:r>
          <w:rPr>
            <w:noProof/>
            <w:webHidden/>
          </w:rPr>
        </w:r>
        <w:r>
          <w:rPr>
            <w:noProof/>
            <w:webHidden/>
          </w:rPr>
          <w:fldChar w:fldCharType="separate"/>
        </w:r>
        <w:r>
          <w:rPr>
            <w:noProof/>
            <w:webHidden/>
          </w:rPr>
          <w:t>10</w:t>
        </w:r>
        <w:r>
          <w:rPr>
            <w:noProof/>
            <w:webHidden/>
          </w:rPr>
          <w:fldChar w:fldCharType="end"/>
        </w:r>
      </w:hyperlink>
    </w:p>
    <w:p w14:paraId="6502D6DA" w14:textId="60A594B6"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07" w:history="1">
        <w:r w:rsidRPr="00187157">
          <w:rPr>
            <w:rStyle w:val="Hyperlink"/>
            <w:noProof/>
            <w:lang w:val="fr-CA"/>
          </w:rPr>
          <w:t>1. Description du produit</w:t>
        </w:r>
        <w:r>
          <w:rPr>
            <w:noProof/>
            <w:webHidden/>
          </w:rPr>
          <w:tab/>
        </w:r>
        <w:r>
          <w:rPr>
            <w:noProof/>
            <w:webHidden/>
          </w:rPr>
          <w:fldChar w:fldCharType="begin"/>
        </w:r>
        <w:r>
          <w:rPr>
            <w:noProof/>
            <w:webHidden/>
          </w:rPr>
          <w:instrText xml:space="preserve"> PAGEREF _Toc237519707 \h </w:instrText>
        </w:r>
        <w:r>
          <w:rPr>
            <w:noProof/>
            <w:webHidden/>
          </w:rPr>
        </w:r>
        <w:r>
          <w:rPr>
            <w:noProof/>
            <w:webHidden/>
          </w:rPr>
          <w:fldChar w:fldCharType="separate"/>
        </w:r>
        <w:r>
          <w:rPr>
            <w:noProof/>
            <w:webHidden/>
          </w:rPr>
          <w:t>12</w:t>
        </w:r>
        <w:r>
          <w:rPr>
            <w:noProof/>
            <w:webHidden/>
          </w:rPr>
          <w:fldChar w:fldCharType="end"/>
        </w:r>
      </w:hyperlink>
    </w:p>
    <w:p w14:paraId="38F95ADD" w14:textId="7DA351A2"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08" w:history="1">
        <w:r w:rsidRPr="00187157">
          <w:rPr>
            <w:rStyle w:val="Hyperlink"/>
            <w:noProof/>
            <w:lang w:val="fr-CA"/>
          </w:rPr>
          <w:t>1.1 Détails de l’acquisition</w:t>
        </w:r>
        <w:r>
          <w:rPr>
            <w:noProof/>
            <w:webHidden/>
          </w:rPr>
          <w:tab/>
        </w:r>
        <w:r>
          <w:rPr>
            <w:noProof/>
            <w:webHidden/>
          </w:rPr>
          <w:fldChar w:fldCharType="begin"/>
        </w:r>
        <w:r>
          <w:rPr>
            <w:noProof/>
            <w:webHidden/>
          </w:rPr>
          <w:instrText xml:space="preserve"> PAGEREF _Toc237519708 \h </w:instrText>
        </w:r>
        <w:r>
          <w:rPr>
            <w:noProof/>
            <w:webHidden/>
          </w:rPr>
        </w:r>
        <w:r>
          <w:rPr>
            <w:noProof/>
            <w:webHidden/>
          </w:rPr>
          <w:fldChar w:fldCharType="separate"/>
        </w:r>
        <w:r>
          <w:rPr>
            <w:noProof/>
            <w:webHidden/>
          </w:rPr>
          <w:t>12</w:t>
        </w:r>
        <w:r>
          <w:rPr>
            <w:noProof/>
            <w:webHidden/>
          </w:rPr>
          <w:fldChar w:fldCharType="end"/>
        </w:r>
      </w:hyperlink>
    </w:p>
    <w:p w14:paraId="511F98D1" w14:textId="25B59FA6"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09" w:history="1">
        <w:r w:rsidRPr="00187157">
          <w:rPr>
            <w:rStyle w:val="Hyperlink"/>
            <w:noProof/>
            <w:lang w:val="fr-CA"/>
          </w:rPr>
          <w:t>1.2 Produit de nuage de points classifiés</w:t>
        </w:r>
        <w:r>
          <w:rPr>
            <w:noProof/>
            <w:webHidden/>
          </w:rPr>
          <w:tab/>
        </w:r>
        <w:r>
          <w:rPr>
            <w:noProof/>
            <w:webHidden/>
          </w:rPr>
          <w:fldChar w:fldCharType="begin"/>
        </w:r>
        <w:r>
          <w:rPr>
            <w:noProof/>
            <w:webHidden/>
          </w:rPr>
          <w:instrText xml:space="preserve"> PAGEREF _Toc237519709 \h </w:instrText>
        </w:r>
        <w:r>
          <w:rPr>
            <w:noProof/>
            <w:webHidden/>
          </w:rPr>
        </w:r>
        <w:r>
          <w:rPr>
            <w:noProof/>
            <w:webHidden/>
          </w:rPr>
          <w:fldChar w:fldCharType="separate"/>
        </w:r>
        <w:r>
          <w:rPr>
            <w:noProof/>
            <w:webHidden/>
          </w:rPr>
          <w:t>14</w:t>
        </w:r>
        <w:r>
          <w:rPr>
            <w:noProof/>
            <w:webHidden/>
          </w:rPr>
          <w:fldChar w:fldCharType="end"/>
        </w:r>
      </w:hyperlink>
    </w:p>
    <w:p w14:paraId="44365D2C" w14:textId="5F693F46"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10" w:history="1">
        <w:r w:rsidRPr="00187157">
          <w:rPr>
            <w:rStyle w:val="Hyperlink"/>
            <w:noProof/>
            <w:lang w:val="fr-CA"/>
          </w:rPr>
          <w:t>1.3 Étendues géographiques</w:t>
        </w:r>
        <w:r>
          <w:rPr>
            <w:noProof/>
            <w:webHidden/>
          </w:rPr>
          <w:tab/>
        </w:r>
        <w:r>
          <w:rPr>
            <w:noProof/>
            <w:webHidden/>
          </w:rPr>
          <w:fldChar w:fldCharType="begin"/>
        </w:r>
        <w:r>
          <w:rPr>
            <w:noProof/>
            <w:webHidden/>
          </w:rPr>
          <w:instrText xml:space="preserve"> PAGEREF _Toc237519710 \h </w:instrText>
        </w:r>
        <w:r>
          <w:rPr>
            <w:noProof/>
            <w:webHidden/>
          </w:rPr>
        </w:r>
        <w:r>
          <w:rPr>
            <w:noProof/>
            <w:webHidden/>
          </w:rPr>
          <w:fldChar w:fldCharType="separate"/>
        </w:r>
        <w:r>
          <w:rPr>
            <w:noProof/>
            <w:webHidden/>
          </w:rPr>
          <w:t>17</w:t>
        </w:r>
        <w:r>
          <w:rPr>
            <w:noProof/>
            <w:webHidden/>
          </w:rPr>
          <w:fldChar w:fldCharType="end"/>
        </w:r>
      </w:hyperlink>
    </w:p>
    <w:p w14:paraId="74A13341" w14:textId="0A531BB4"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11" w:history="1">
        <w:r w:rsidRPr="00187157">
          <w:rPr>
            <w:rStyle w:val="Hyperlink"/>
            <w:noProof/>
            <w:lang w:val="fr-CA" w:bidi="fr-CA"/>
          </w:rPr>
          <w:t>1.4 Système de référence</w:t>
        </w:r>
        <w:r>
          <w:rPr>
            <w:noProof/>
            <w:webHidden/>
          </w:rPr>
          <w:tab/>
        </w:r>
        <w:r>
          <w:rPr>
            <w:noProof/>
            <w:webHidden/>
          </w:rPr>
          <w:fldChar w:fldCharType="begin"/>
        </w:r>
        <w:r>
          <w:rPr>
            <w:noProof/>
            <w:webHidden/>
          </w:rPr>
          <w:instrText xml:space="preserve"> PAGEREF _Toc237519711 \h </w:instrText>
        </w:r>
        <w:r>
          <w:rPr>
            <w:noProof/>
            <w:webHidden/>
          </w:rPr>
        </w:r>
        <w:r>
          <w:rPr>
            <w:noProof/>
            <w:webHidden/>
          </w:rPr>
          <w:fldChar w:fldCharType="separate"/>
        </w:r>
        <w:r>
          <w:rPr>
            <w:noProof/>
            <w:webHidden/>
          </w:rPr>
          <w:t>24</w:t>
        </w:r>
        <w:r>
          <w:rPr>
            <w:noProof/>
            <w:webHidden/>
          </w:rPr>
          <w:fldChar w:fldCharType="end"/>
        </w:r>
      </w:hyperlink>
    </w:p>
    <w:p w14:paraId="67382F62" w14:textId="787F779C" w:rsidR="001C43A4" w:rsidRDefault="001C43A4">
      <w:pPr>
        <w:pStyle w:val="TOC3"/>
        <w:tabs>
          <w:tab w:val="right" w:leader="dot" w:pos="9350"/>
        </w:tabs>
        <w:rPr>
          <w:rFonts w:asciiTheme="minorHAnsi" w:eastAsiaTheme="minorEastAsia" w:hAnsiTheme="minorHAnsi" w:cstheme="minorBidi"/>
          <w:noProof/>
          <w:kern w:val="2"/>
          <w:szCs w:val="24"/>
          <w14:ligatures w14:val="standardContextual"/>
        </w:rPr>
      </w:pPr>
      <w:hyperlink w:anchor="_Toc237519712" w:history="1">
        <w:r w:rsidRPr="00187157">
          <w:rPr>
            <w:rStyle w:val="Hyperlink"/>
            <w:noProof/>
            <w:lang w:val="fr-CA" w:bidi="fr-CA"/>
          </w:rPr>
          <w:t>1.4.1 Système de référence horizontal</w:t>
        </w:r>
        <w:r>
          <w:rPr>
            <w:noProof/>
            <w:webHidden/>
          </w:rPr>
          <w:tab/>
        </w:r>
        <w:r>
          <w:rPr>
            <w:noProof/>
            <w:webHidden/>
          </w:rPr>
          <w:fldChar w:fldCharType="begin"/>
        </w:r>
        <w:r>
          <w:rPr>
            <w:noProof/>
            <w:webHidden/>
          </w:rPr>
          <w:instrText xml:space="preserve"> PAGEREF _Toc237519712 \h </w:instrText>
        </w:r>
        <w:r>
          <w:rPr>
            <w:noProof/>
            <w:webHidden/>
          </w:rPr>
        </w:r>
        <w:r>
          <w:rPr>
            <w:noProof/>
            <w:webHidden/>
          </w:rPr>
          <w:fldChar w:fldCharType="separate"/>
        </w:r>
        <w:r>
          <w:rPr>
            <w:noProof/>
            <w:webHidden/>
          </w:rPr>
          <w:t>24</w:t>
        </w:r>
        <w:r>
          <w:rPr>
            <w:noProof/>
            <w:webHidden/>
          </w:rPr>
          <w:fldChar w:fldCharType="end"/>
        </w:r>
      </w:hyperlink>
    </w:p>
    <w:p w14:paraId="717EBCA8" w14:textId="5B4A4C81" w:rsidR="001C43A4" w:rsidRDefault="001C43A4">
      <w:pPr>
        <w:pStyle w:val="TOC3"/>
        <w:tabs>
          <w:tab w:val="right" w:leader="dot" w:pos="9350"/>
        </w:tabs>
        <w:rPr>
          <w:rFonts w:asciiTheme="minorHAnsi" w:eastAsiaTheme="minorEastAsia" w:hAnsiTheme="minorHAnsi" w:cstheme="minorBidi"/>
          <w:noProof/>
          <w:kern w:val="2"/>
          <w:szCs w:val="24"/>
          <w14:ligatures w14:val="standardContextual"/>
        </w:rPr>
      </w:pPr>
      <w:hyperlink w:anchor="_Toc237519713" w:history="1">
        <w:r w:rsidRPr="00187157">
          <w:rPr>
            <w:rStyle w:val="Hyperlink"/>
            <w:noProof/>
            <w:lang w:val="fr-CA" w:bidi="fr-CA"/>
          </w:rPr>
          <w:t>1.4.2 Système de référence vertical</w:t>
        </w:r>
        <w:r>
          <w:rPr>
            <w:noProof/>
            <w:webHidden/>
          </w:rPr>
          <w:tab/>
        </w:r>
        <w:r>
          <w:rPr>
            <w:noProof/>
            <w:webHidden/>
          </w:rPr>
          <w:fldChar w:fldCharType="begin"/>
        </w:r>
        <w:r>
          <w:rPr>
            <w:noProof/>
            <w:webHidden/>
          </w:rPr>
          <w:instrText xml:space="preserve"> PAGEREF _Toc237519713 \h </w:instrText>
        </w:r>
        <w:r>
          <w:rPr>
            <w:noProof/>
            <w:webHidden/>
          </w:rPr>
        </w:r>
        <w:r>
          <w:rPr>
            <w:noProof/>
            <w:webHidden/>
          </w:rPr>
          <w:fldChar w:fldCharType="separate"/>
        </w:r>
        <w:r>
          <w:rPr>
            <w:noProof/>
            <w:webHidden/>
          </w:rPr>
          <w:t>24</w:t>
        </w:r>
        <w:r>
          <w:rPr>
            <w:noProof/>
            <w:webHidden/>
          </w:rPr>
          <w:fldChar w:fldCharType="end"/>
        </w:r>
      </w:hyperlink>
    </w:p>
    <w:p w14:paraId="2618751D" w14:textId="7899C780"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14" w:history="1">
        <w:r w:rsidRPr="00187157">
          <w:rPr>
            <w:rStyle w:val="Hyperlink"/>
            <w:noProof/>
            <w:lang w:val="fr-CA"/>
          </w:rPr>
          <w:t>2. Détails du produit</w:t>
        </w:r>
        <w:r>
          <w:rPr>
            <w:noProof/>
            <w:webHidden/>
          </w:rPr>
          <w:tab/>
        </w:r>
        <w:r>
          <w:rPr>
            <w:noProof/>
            <w:webHidden/>
          </w:rPr>
          <w:fldChar w:fldCharType="begin"/>
        </w:r>
        <w:r>
          <w:rPr>
            <w:noProof/>
            <w:webHidden/>
          </w:rPr>
          <w:instrText xml:space="preserve"> PAGEREF _Toc237519714 \h </w:instrText>
        </w:r>
        <w:r>
          <w:rPr>
            <w:noProof/>
            <w:webHidden/>
          </w:rPr>
        </w:r>
        <w:r>
          <w:rPr>
            <w:noProof/>
            <w:webHidden/>
          </w:rPr>
          <w:fldChar w:fldCharType="separate"/>
        </w:r>
        <w:r>
          <w:rPr>
            <w:noProof/>
            <w:webHidden/>
          </w:rPr>
          <w:t>25</w:t>
        </w:r>
        <w:r>
          <w:rPr>
            <w:noProof/>
            <w:webHidden/>
          </w:rPr>
          <w:fldChar w:fldCharType="end"/>
        </w:r>
      </w:hyperlink>
    </w:p>
    <w:p w14:paraId="1351AB96" w14:textId="6AB449D5"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15" w:history="1">
        <w:r w:rsidRPr="00187157">
          <w:rPr>
            <w:rStyle w:val="Hyperlink"/>
            <w:noProof/>
            <w:lang w:val="fr-CA"/>
          </w:rPr>
          <w:t>2.1 Format de transmission des données</w:t>
        </w:r>
        <w:r>
          <w:rPr>
            <w:noProof/>
            <w:webHidden/>
          </w:rPr>
          <w:tab/>
        </w:r>
        <w:r>
          <w:rPr>
            <w:noProof/>
            <w:webHidden/>
          </w:rPr>
          <w:fldChar w:fldCharType="begin"/>
        </w:r>
        <w:r>
          <w:rPr>
            <w:noProof/>
            <w:webHidden/>
          </w:rPr>
          <w:instrText xml:space="preserve"> PAGEREF _Toc237519715 \h </w:instrText>
        </w:r>
        <w:r>
          <w:rPr>
            <w:noProof/>
            <w:webHidden/>
          </w:rPr>
        </w:r>
        <w:r>
          <w:rPr>
            <w:noProof/>
            <w:webHidden/>
          </w:rPr>
          <w:fldChar w:fldCharType="separate"/>
        </w:r>
        <w:r>
          <w:rPr>
            <w:noProof/>
            <w:webHidden/>
          </w:rPr>
          <w:t>25</w:t>
        </w:r>
        <w:r>
          <w:rPr>
            <w:noProof/>
            <w:webHidden/>
          </w:rPr>
          <w:fldChar w:fldCharType="end"/>
        </w:r>
      </w:hyperlink>
    </w:p>
    <w:p w14:paraId="3F3048FF" w14:textId="7BFA0A9E" w:rsidR="001C43A4" w:rsidRDefault="001C43A4">
      <w:pPr>
        <w:pStyle w:val="TOC3"/>
        <w:tabs>
          <w:tab w:val="right" w:leader="dot" w:pos="9350"/>
        </w:tabs>
        <w:rPr>
          <w:rFonts w:asciiTheme="minorHAnsi" w:eastAsiaTheme="minorEastAsia" w:hAnsiTheme="minorHAnsi" w:cstheme="minorBidi"/>
          <w:noProof/>
          <w:kern w:val="2"/>
          <w:szCs w:val="24"/>
          <w14:ligatures w14:val="standardContextual"/>
        </w:rPr>
      </w:pPr>
      <w:hyperlink w:anchor="_Toc237519716" w:history="1">
        <w:r w:rsidRPr="00187157">
          <w:rPr>
            <w:rStyle w:val="Hyperlink"/>
            <w:noProof/>
            <w:lang w:bidi="fr-CA"/>
          </w:rPr>
          <w:t>2.1.1 Format des données</w:t>
        </w:r>
        <w:r>
          <w:rPr>
            <w:noProof/>
            <w:webHidden/>
          </w:rPr>
          <w:tab/>
        </w:r>
        <w:r>
          <w:rPr>
            <w:noProof/>
            <w:webHidden/>
          </w:rPr>
          <w:fldChar w:fldCharType="begin"/>
        </w:r>
        <w:r>
          <w:rPr>
            <w:noProof/>
            <w:webHidden/>
          </w:rPr>
          <w:instrText xml:space="preserve"> PAGEREF _Toc237519716 \h </w:instrText>
        </w:r>
        <w:r>
          <w:rPr>
            <w:noProof/>
            <w:webHidden/>
          </w:rPr>
        </w:r>
        <w:r>
          <w:rPr>
            <w:noProof/>
            <w:webHidden/>
          </w:rPr>
          <w:fldChar w:fldCharType="separate"/>
        </w:r>
        <w:r>
          <w:rPr>
            <w:noProof/>
            <w:webHidden/>
          </w:rPr>
          <w:t>25</w:t>
        </w:r>
        <w:r>
          <w:rPr>
            <w:noProof/>
            <w:webHidden/>
          </w:rPr>
          <w:fldChar w:fldCharType="end"/>
        </w:r>
      </w:hyperlink>
    </w:p>
    <w:p w14:paraId="3A6D3E9F" w14:textId="517965DD"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17" w:history="1">
        <w:r w:rsidRPr="00187157">
          <w:rPr>
            <w:rStyle w:val="Hyperlink"/>
            <w:noProof/>
            <w:lang w:val="fr-CA"/>
          </w:rPr>
          <w:t>2.2 Restrictions d’utilisation</w:t>
        </w:r>
        <w:r>
          <w:rPr>
            <w:noProof/>
            <w:webHidden/>
          </w:rPr>
          <w:tab/>
        </w:r>
        <w:r>
          <w:rPr>
            <w:noProof/>
            <w:webHidden/>
          </w:rPr>
          <w:fldChar w:fldCharType="begin"/>
        </w:r>
        <w:r>
          <w:rPr>
            <w:noProof/>
            <w:webHidden/>
          </w:rPr>
          <w:instrText xml:space="preserve"> PAGEREF _Toc237519717 \h </w:instrText>
        </w:r>
        <w:r>
          <w:rPr>
            <w:noProof/>
            <w:webHidden/>
          </w:rPr>
        </w:r>
        <w:r>
          <w:rPr>
            <w:noProof/>
            <w:webHidden/>
          </w:rPr>
          <w:fldChar w:fldCharType="separate"/>
        </w:r>
        <w:r>
          <w:rPr>
            <w:noProof/>
            <w:webHidden/>
          </w:rPr>
          <w:t>26</w:t>
        </w:r>
        <w:r>
          <w:rPr>
            <w:noProof/>
            <w:webHidden/>
          </w:rPr>
          <w:fldChar w:fldCharType="end"/>
        </w:r>
      </w:hyperlink>
    </w:p>
    <w:p w14:paraId="0C082764" w14:textId="42D48702"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18" w:history="1">
        <w:r w:rsidRPr="00187157">
          <w:rPr>
            <w:rStyle w:val="Hyperlink"/>
            <w:noProof/>
            <w:lang w:val="fr-CA"/>
          </w:rPr>
          <w:t>3. Liens vers des renseignements supplémentaires</w:t>
        </w:r>
        <w:r>
          <w:rPr>
            <w:noProof/>
            <w:webHidden/>
          </w:rPr>
          <w:tab/>
        </w:r>
        <w:r>
          <w:rPr>
            <w:noProof/>
            <w:webHidden/>
          </w:rPr>
          <w:fldChar w:fldCharType="begin"/>
        </w:r>
        <w:r>
          <w:rPr>
            <w:noProof/>
            <w:webHidden/>
          </w:rPr>
          <w:instrText xml:space="preserve"> PAGEREF _Toc237519718 \h </w:instrText>
        </w:r>
        <w:r>
          <w:rPr>
            <w:noProof/>
            <w:webHidden/>
          </w:rPr>
        </w:r>
        <w:r>
          <w:rPr>
            <w:noProof/>
            <w:webHidden/>
          </w:rPr>
          <w:fldChar w:fldCharType="separate"/>
        </w:r>
        <w:r>
          <w:rPr>
            <w:noProof/>
            <w:webHidden/>
          </w:rPr>
          <w:t>27</w:t>
        </w:r>
        <w:r>
          <w:rPr>
            <w:noProof/>
            <w:webHidden/>
          </w:rPr>
          <w:fldChar w:fldCharType="end"/>
        </w:r>
      </w:hyperlink>
    </w:p>
    <w:p w14:paraId="2FDBE1B3" w14:textId="7DF0A401"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19" w:history="1">
        <w:r w:rsidRPr="00187157">
          <w:rPr>
            <w:rStyle w:val="Hyperlink"/>
            <w:noProof/>
            <w:lang w:val="fr-CA"/>
          </w:rPr>
          <w:t>Annexe A : Affichage et utilisation des données du nuage de points de l’imagerie</w:t>
        </w:r>
        <w:r>
          <w:rPr>
            <w:noProof/>
            <w:webHidden/>
          </w:rPr>
          <w:tab/>
        </w:r>
        <w:r>
          <w:rPr>
            <w:noProof/>
            <w:webHidden/>
          </w:rPr>
          <w:fldChar w:fldCharType="begin"/>
        </w:r>
        <w:r>
          <w:rPr>
            <w:noProof/>
            <w:webHidden/>
          </w:rPr>
          <w:instrText xml:space="preserve"> PAGEREF _Toc237519719 \h </w:instrText>
        </w:r>
        <w:r>
          <w:rPr>
            <w:noProof/>
            <w:webHidden/>
          </w:rPr>
        </w:r>
        <w:r>
          <w:rPr>
            <w:noProof/>
            <w:webHidden/>
          </w:rPr>
          <w:fldChar w:fldCharType="separate"/>
        </w:r>
        <w:r>
          <w:rPr>
            <w:noProof/>
            <w:webHidden/>
          </w:rPr>
          <w:t>28</w:t>
        </w:r>
        <w:r>
          <w:rPr>
            <w:noProof/>
            <w:webHidden/>
          </w:rPr>
          <w:fldChar w:fldCharType="end"/>
        </w:r>
      </w:hyperlink>
    </w:p>
    <w:p w14:paraId="216E569D" w14:textId="4B190CD5"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0" w:history="1">
        <w:r w:rsidRPr="00187157">
          <w:rPr>
            <w:rStyle w:val="Hyperlink"/>
            <w:noProof/>
            <w:lang w:val="fr-CA"/>
          </w:rPr>
          <w:t>Ouverture et affichage du nuage de points classifiés</w:t>
        </w:r>
        <w:r>
          <w:rPr>
            <w:noProof/>
            <w:webHidden/>
          </w:rPr>
          <w:tab/>
        </w:r>
        <w:r>
          <w:rPr>
            <w:noProof/>
            <w:webHidden/>
          </w:rPr>
          <w:fldChar w:fldCharType="begin"/>
        </w:r>
        <w:r>
          <w:rPr>
            <w:noProof/>
            <w:webHidden/>
          </w:rPr>
          <w:instrText xml:space="preserve"> PAGEREF _Toc237519720 \h </w:instrText>
        </w:r>
        <w:r>
          <w:rPr>
            <w:noProof/>
            <w:webHidden/>
          </w:rPr>
        </w:r>
        <w:r>
          <w:rPr>
            <w:noProof/>
            <w:webHidden/>
          </w:rPr>
          <w:fldChar w:fldCharType="separate"/>
        </w:r>
        <w:r>
          <w:rPr>
            <w:noProof/>
            <w:webHidden/>
          </w:rPr>
          <w:t>28</w:t>
        </w:r>
        <w:r>
          <w:rPr>
            <w:noProof/>
            <w:webHidden/>
          </w:rPr>
          <w:fldChar w:fldCharType="end"/>
        </w:r>
      </w:hyperlink>
    </w:p>
    <w:p w14:paraId="20FD7C8F" w14:textId="0B562DE7"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21" w:history="1">
        <w:r w:rsidRPr="00187157">
          <w:rPr>
            <w:rStyle w:val="Hyperlink"/>
            <w:noProof/>
            <w:lang w:val="fr-CA"/>
          </w:rPr>
          <w:t>Annexe B : Produits dérivés classifiés LAS</w:t>
        </w:r>
        <w:r>
          <w:rPr>
            <w:noProof/>
            <w:webHidden/>
          </w:rPr>
          <w:tab/>
        </w:r>
        <w:r>
          <w:rPr>
            <w:noProof/>
            <w:webHidden/>
          </w:rPr>
          <w:fldChar w:fldCharType="begin"/>
        </w:r>
        <w:r>
          <w:rPr>
            <w:noProof/>
            <w:webHidden/>
          </w:rPr>
          <w:instrText xml:space="preserve"> PAGEREF _Toc237519721 \h </w:instrText>
        </w:r>
        <w:r>
          <w:rPr>
            <w:noProof/>
            <w:webHidden/>
          </w:rPr>
        </w:r>
        <w:r>
          <w:rPr>
            <w:noProof/>
            <w:webHidden/>
          </w:rPr>
          <w:fldChar w:fldCharType="separate"/>
        </w:r>
        <w:r>
          <w:rPr>
            <w:noProof/>
            <w:webHidden/>
          </w:rPr>
          <w:t>34</w:t>
        </w:r>
        <w:r>
          <w:rPr>
            <w:noProof/>
            <w:webHidden/>
          </w:rPr>
          <w:fldChar w:fldCharType="end"/>
        </w:r>
      </w:hyperlink>
    </w:p>
    <w:p w14:paraId="37A04447" w14:textId="1B1D8BE4"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2" w:history="1">
        <w:r w:rsidRPr="00187157">
          <w:rPr>
            <w:rStyle w:val="Hyperlink"/>
            <w:noProof/>
            <w:lang w:val="fr-CA"/>
          </w:rPr>
          <w:t>Modèle numérique de surface</w:t>
        </w:r>
        <w:r>
          <w:rPr>
            <w:noProof/>
            <w:webHidden/>
          </w:rPr>
          <w:tab/>
        </w:r>
        <w:r>
          <w:rPr>
            <w:noProof/>
            <w:webHidden/>
          </w:rPr>
          <w:fldChar w:fldCharType="begin"/>
        </w:r>
        <w:r>
          <w:rPr>
            <w:noProof/>
            <w:webHidden/>
          </w:rPr>
          <w:instrText xml:space="preserve"> PAGEREF _Toc237519722 \h </w:instrText>
        </w:r>
        <w:r>
          <w:rPr>
            <w:noProof/>
            <w:webHidden/>
          </w:rPr>
        </w:r>
        <w:r>
          <w:rPr>
            <w:noProof/>
            <w:webHidden/>
          </w:rPr>
          <w:fldChar w:fldCharType="separate"/>
        </w:r>
        <w:r>
          <w:rPr>
            <w:noProof/>
            <w:webHidden/>
          </w:rPr>
          <w:t>35</w:t>
        </w:r>
        <w:r>
          <w:rPr>
            <w:noProof/>
            <w:webHidden/>
          </w:rPr>
          <w:fldChar w:fldCharType="end"/>
        </w:r>
      </w:hyperlink>
    </w:p>
    <w:p w14:paraId="1A6838D4" w14:textId="408AD7FF"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3" w:history="1">
        <w:r w:rsidRPr="00187157">
          <w:rPr>
            <w:rStyle w:val="Hyperlink"/>
            <w:noProof/>
            <w:lang w:val="fr-CA"/>
          </w:rPr>
          <w:t>Extraction de caractéristiques</w:t>
        </w:r>
        <w:r>
          <w:rPr>
            <w:noProof/>
            <w:webHidden/>
          </w:rPr>
          <w:tab/>
        </w:r>
        <w:r>
          <w:rPr>
            <w:noProof/>
            <w:webHidden/>
          </w:rPr>
          <w:fldChar w:fldCharType="begin"/>
        </w:r>
        <w:r>
          <w:rPr>
            <w:noProof/>
            <w:webHidden/>
          </w:rPr>
          <w:instrText xml:space="preserve"> PAGEREF _Toc237519723 \h </w:instrText>
        </w:r>
        <w:r>
          <w:rPr>
            <w:noProof/>
            <w:webHidden/>
          </w:rPr>
        </w:r>
        <w:r>
          <w:rPr>
            <w:noProof/>
            <w:webHidden/>
          </w:rPr>
          <w:fldChar w:fldCharType="separate"/>
        </w:r>
        <w:r>
          <w:rPr>
            <w:noProof/>
            <w:webHidden/>
          </w:rPr>
          <w:t>37</w:t>
        </w:r>
        <w:r>
          <w:rPr>
            <w:noProof/>
            <w:webHidden/>
          </w:rPr>
          <w:fldChar w:fldCharType="end"/>
        </w:r>
      </w:hyperlink>
    </w:p>
    <w:p w14:paraId="2B58D91C" w14:textId="28EC0BEF"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24" w:history="1">
        <w:r w:rsidRPr="00187157">
          <w:rPr>
            <w:rStyle w:val="Hyperlink"/>
            <w:noProof/>
            <w:lang w:val="fr-CA" w:bidi="fr-CA"/>
          </w:rPr>
          <w:t>Annexe C : Considérations importantes et limites du produit</w:t>
        </w:r>
        <w:r>
          <w:rPr>
            <w:noProof/>
            <w:webHidden/>
          </w:rPr>
          <w:tab/>
        </w:r>
        <w:r>
          <w:rPr>
            <w:noProof/>
            <w:webHidden/>
          </w:rPr>
          <w:fldChar w:fldCharType="begin"/>
        </w:r>
        <w:r>
          <w:rPr>
            <w:noProof/>
            <w:webHidden/>
          </w:rPr>
          <w:instrText xml:space="preserve"> PAGEREF _Toc237519724 \h </w:instrText>
        </w:r>
        <w:r>
          <w:rPr>
            <w:noProof/>
            <w:webHidden/>
          </w:rPr>
        </w:r>
        <w:r>
          <w:rPr>
            <w:noProof/>
            <w:webHidden/>
          </w:rPr>
          <w:fldChar w:fldCharType="separate"/>
        </w:r>
        <w:r>
          <w:rPr>
            <w:noProof/>
            <w:webHidden/>
          </w:rPr>
          <w:t>39</w:t>
        </w:r>
        <w:r>
          <w:rPr>
            <w:noProof/>
            <w:webHidden/>
          </w:rPr>
          <w:fldChar w:fldCharType="end"/>
        </w:r>
      </w:hyperlink>
    </w:p>
    <w:p w14:paraId="0A8DD494" w14:textId="4A900976"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5" w:history="1">
        <w:r w:rsidRPr="00187157">
          <w:rPr>
            <w:rStyle w:val="Hyperlink"/>
            <w:noProof/>
            <w:lang w:val="fr-CA" w:bidi="fr-CA"/>
          </w:rPr>
          <w:t>Ces données ne sont pas un nuage de points lidar.</w:t>
        </w:r>
        <w:r>
          <w:rPr>
            <w:noProof/>
            <w:webHidden/>
          </w:rPr>
          <w:tab/>
        </w:r>
        <w:r>
          <w:rPr>
            <w:noProof/>
            <w:webHidden/>
          </w:rPr>
          <w:fldChar w:fldCharType="begin"/>
        </w:r>
        <w:r>
          <w:rPr>
            <w:noProof/>
            <w:webHidden/>
          </w:rPr>
          <w:instrText xml:space="preserve"> PAGEREF _Toc237519725 \h </w:instrText>
        </w:r>
        <w:r>
          <w:rPr>
            <w:noProof/>
            <w:webHidden/>
          </w:rPr>
        </w:r>
        <w:r>
          <w:rPr>
            <w:noProof/>
            <w:webHidden/>
          </w:rPr>
          <w:fldChar w:fldCharType="separate"/>
        </w:r>
        <w:r>
          <w:rPr>
            <w:noProof/>
            <w:webHidden/>
          </w:rPr>
          <w:t>39</w:t>
        </w:r>
        <w:r>
          <w:rPr>
            <w:noProof/>
            <w:webHidden/>
          </w:rPr>
          <w:fldChar w:fldCharType="end"/>
        </w:r>
      </w:hyperlink>
    </w:p>
    <w:p w14:paraId="7E20D73A" w14:textId="183F4982"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6" w:history="1">
        <w:r w:rsidRPr="00187157">
          <w:rPr>
            <w:rStyle w:val="Hyperlink"/>
            <w:noProof/>
            <w:lang w:val="fr-CA"/>
          </w:rPr>
          <w:t>Effets de la végétation sur les profils de nuages de points et les produits dérivés</w:t>
        </w:r>
        <w:r>
          <w:rPr>
            <w:noProof/>
            <w:webHidden/>
          </w:rPr>
          <w:tab/>
        </w:r>
        <w:r>
          <w:rPr>
            <w:noProof/>
            <w:webHidden/>
          </w:rPr>
          <w:fldChar w:fldCharType="begin"/>
        </w:r>
        <w:r>
          <w:rPr>
            <w:noProof/>
            <w:webHidden/>
          </w:rPr>
          <w:instrText xml:space="preserve"> PAGEREF _Toc237519726 \h </w:instrText>
        </w:r>
        <w:r>
          <w:rPr>
            <w:noProof/>
            <w:webHidden/>
          </w:rPr>
        </w:r>
        <w:r>
          <w:rPr>
            <w:noProof/>
            <w:webHidden/>
          </w:rPr>
          <w:fldChar w:fldCharType="separate"/>
        </w:r>
        <w:r>
          <w:rPr>
            <w:noProof/>
            <w:webHidden/>
          </w:rPr>
          <w:t>41</w:t>
        </w:r>
        <w:r>
          <w:rPr>
            <w:noProof/>
            <w:webHidden/>
          </w:rPr>
          <w:fldChar w:fldCharType="end"/>
        </w:r>
      </w:hyperlink>
    </w:p>
    <w:p w14:paraId="4CEDC561" w14:textId="758F9A14"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7" w:history="1">
        <w:r w:rsidRPr="00187157">
          <w:rPr>
            <w:rStyle w:val="Hyperlink"/>
            <w:noProof/>
            <w:lang w:val="fr-CA"/>
          </w:rPr>
          <w:t>Classification limitée</w:t>
        </w:r>
        <w:r>
          <w:rPr>
            <w:noProof/>
            <w:webHidden/>
          </w:rPr>
          <w:tab/>
        </w:r>
        <w:r>
          <w:rPr>
            <w:noProof/>
            <w:webHidden/>
          </w:rPr>
          <w:fldChar w:fldCharType="begin"/>
        </w:r>
        <w:r>
          <w:rPr>
            <w:noProof/>
            <w:webHidden/>
          </w:rPr>
          <w:instrText xml:space="preserve"> PAGEREF _Toc237519727 \h </w:instrText>
        </w:r>
        <w:r>
          <w:rPr>
            <w:noProof/>
            <w:webHidden/>
          </w:rPr>
        </w:r>
        <w:r>
          <w:rPr>
            <w:noProof/>
            <w:webHidden/>
          </w:rPr>
          <w:fldChar w:fldCharType="separate"/>
        </w:r>
        <w:r>
          <w:rPr>
            <w:noProof/>
            <w:webHidden/>
          </w:rPr>
          <w:t>44</w:t>
        </w:r>
        <w:r>
          <w:rPr>
            <w:noProof/>
            <w:webHidden/>
          </w:rPr>
          <w:fldChar w:fldCharType="end"/>
        </w:r>
      </w:hyperlink>
    </w:p>
    <w:p w14:paraId="58B9F713" w14:textId="0634F19F" w:rsidR="001C43A4" w:rsidRDefault="001C43A4">
      <w:pPr>
        <w:pStyle w:val="TOC1"/>
        <w:tabs>
          <w:tab w:val="right" w:leader="dot" w:pos="9350"/>
        </w:tabs>
        <w:rPr>
          <w:rFonts w:asciiTheme="minorHAnsi" w:eastAsiaTheme="minorEastAsia" w:hAnsiTheme="minorHAnsi" w:cstheme="minorBidi"/>
          <w:noProof/>
          <w:kern w:val="2"/>
          <w:szCs w:val="24"/>
          <w14:ligatures w14:val="standardContextual"/>
        </w:rPr>
      </w:pPr>
      <w:hyperlink w:anchor="_Toc237519728" w:history="1">
        <w:r w:rsidRPr="00187157">
          <w:rPr>
            <w:rStyle w:val="Hyperlink"/>
            <w:noProof/>
            <w:lang w:val="fr-CA"/>
          </w:rPr>
          <w:t>Annexe D : Renseignements détaillés sur le traitement donnés par le fournisseur</w:t>
        </w:r>
        <w:r>
          <w:rPr>
            <w:noProof/>
            <w:webHidden/>
          </w:rPr>
          <w:tab/>
        </w:r>
        <w:r>
          <w:rPr>
            <w:noProof/>
            <w:webHidden/>
          </w:rPr>
          <w:fldChar w:fldCharType="begin"/>
        </w:r>
        <w:r>
          <w:rPr>
            <w:noProof/>
            <w:webHidden/>
          </w:rPr>
          <w:instrText xml:space="preserve"> PAGEREF _Toc237519728 \h </w:instrText>
        </w:r>
        <w:r>
          <w:rPr>
            <w:noProof/>
            <w:webHidden/>
          </w:rPr>
        </w:r>
        <w:r>
          <w:rPr>
            <w:noProof/>
            <w:webHidden/>
          </w:rPr>
          <w:fldChar w:fldCharType="separate"/>
        </w:r>
        <w:r>
          <w:rPr>
            <w:noProof/>
            <w:webHidden/>
          </w:rPr>
          <w:t>45</w:t>
        </w:r>
        <w:r>
          <w:rPr>
            <w:noProof/>
            <w:webHidden/>
          </w:rPr>
          <w:fldChar w:fldCharType="end"/>
        </w:r>
      </w:hyperlink>
    </w:p>
    <w:p w14:paraId="71486FC3" w14:textId="2ACBB857" w:rsidR="001C43A4" w:rsidRDefault="001C43A4">
      <w:pPr>
        <w:pStyle w:val="TOC2"/>
        <w:tabs>
          <w:tab w:val="right" w:leader="dot" w:pos="9350"/>
        </w:tabs>
        <w:rPr>
          <w:rFonts w:asciiTheme="minorHAnsi" w:eastAsiaTheme="minorEastAsia" w:hAnsiTheme="minorHAnsi" w:cstheme="minorBidi"/>
          <w:noProof/>
          <w:kern w:val="2"/>
          <w:szCs w:val="24"/>
          <w14:ligatures w14:val="standardContextual"/>
        </w:rPr>
      </w:pPr>
      <w:hyperlink w:anchor="_Toc237519729" w:history="1">
        <w:r w:rsidRPr="00187157">
          <w:rPr>
            <w:rStyle w:val="Hyperlink"/>
            <w:noProof/>
            <w:lang w:val="fr-CA"/>
          </w:rPr>
          <w:t>Flux de travail des extrants du processus</w:t>
        </w:r>
        <w:r>
          <w:rPr>
            <w:noProof/>
            <w:webHidden/>
          </w:rPr>
          <w:tab/>
        </w:r>
        <w:r>
          <w:rPr>
            <w:noProof/>
            <w:webHidden/>
          </w:rPr>
          <w:fldChar w:fldCharType="begin"/>
        </w:r>
        <w:r>
          <w:rPr>
            <w:noProof/>
            <w:webHidden/>
          </w:rPr>
          <w:instrText xml:space="preserve"> PAGEREF _Toc237519729 \h </w:instrText>
        </w:r>
        <w:r>
          <w:rPr>
            <w:noProof/>
            <w:webHidden/>
          </w:rPr>
        </w:r>
        <w:r>
          <w:rPr>
            <w:noProof/>
            <w:webHidden/>
          </w:rPr>
          <w:fldChar w:fldCharType="separate"/>
        </w:r>
        <w:r>
          <w:rPr>
            <w:noProof/>
            <w:webHidden/>
          </w:rPr>
          <w:t>46</w:t>
        </w:r>
        <w:r>
          <w:rPr>
            <w:noProof/>
            <w:webHidden/>
          </w:rPr>
          <w:fldChar w:fldCharType="end"/>
        </w:r>
      </w:hyperlink>
    </w:p>
    <w:p w14:paraId="557A95AE" w14:textId="02F48035" w:rsidR="00A451ED" w:rsidRPr="00564398" w:rsidRDefault="00A451ED" w:rsidP="00A451ED">
      <w:pPr>
        <w:pStyle w:val="BodyAccessibleTextMIRB"/>
        <w:rPr>
          <w:lang w:val="fr-CA" w:eastAsia="en-CA"/>
        </w:rPr>
        <w:sectPr w:rsidR="00A451ED" w:rsidRPr="00564398" w:rsidSect="001E404A">
          <w:pgSz w:w="12240" w:h="15840"/>
          <w:pgMar w:top="1440" w:right="1440" w:bottom="1440" w:left="1440" w:header="432" w:footer="720" w:gutter="0"/>
          <w:cols w:space="720"/>
          <w:docGrid w:linePitch="360"/>
        </w:sectPr>
      </w:pPr>
      <w:r w:rsidRPr="00564398">
        <w:rPr>
          <w:rFonts w:eastAsia="Times New Roman" w:cs="Times New Roman"/>
          <w:szCs w:val="20"/>
          <w:lang w:val="fr-CA" w:eastAsia="en-CA"/>
        </w:rPr>
        <w:fldChar w:fldCharType="end"/>
      </w:r>
    </w:p>
    <w:p w14:paraId="5ACD0F3F" w14:textId="60CD246B" w:rsidR="00A451ED" w:rsidRPr="00564398" w:rsidRDefault="009F6939" w:rsidP="00A451ED">
      <w:pPr>
        <w:pStyle w:val="Heading1MIRBMidPage"/>
        <w:rPr>
          <w:lang w:val="fr-CA"/>
        </w:rPr>
      </w:pPr>
      <w:bookmarkStart w:id="4" w:name="_Toc237519699"/>
      <w:r w:rsidRPr="00564398">
        <w:rPr>
          <w:lang w:val="fr-CA"/>
        </w:rPr>
        <w:lastRenderedPageBreak/>
        <w:t>Liste des figures</w:t>
      </w:r>
      <w:bookmarkEnd w:id="4"/>
    </w:p>
    <w:p w14:paraId="022D6F96" w14:textId="6F440534" w:rsidR="001C43A4" w:rsidRDefault="00A451ED">
      <w:pPr>
        <w:pStyle w:val="TableofFigures"/>
        <w:tabs>
          <w:tab w:val="right" w:leader="dot" w:pos="9350"/>
        </w:tabs>
        <w:rPr>
          <w:rFonts w:asciiTheme="minorHAnsi" w:eastAsiaTheme="minorEastAsia" w:hAnsiTheme="minorHAnsi" w:cstheme="minorBidi"/>
          <w:noProof/>
          <w:kern w:val="2"/>
          <w:szCs w:val="24"/>
          <w14:ligatures w14:val="standardContextual"/>
        </w:rPr>
      </w:pPr>
      <w:r w:rsidRPr="00564398">
        <w:rPr>
          <w:lang w:val="fr-CA"/>
        </w:rPr>
        <w:fldChar w:fldCharType="begin"/>
      </w:r>
      <w:r w:rsidRPr="00564398">
        <w:rPr>
          <w:lang w:val="fr-CA"/>
        </w:rPr>
        <w:instrText xml:space="preserve"> TOC \h \z \c "Figure" </w:instrText>
      </w:r>
      <w:r w:rsidRPr="00564398">
        <w:rPr>
          <w:lang w:val="fr-CA"/>
        </w:rPr>
        <w:fldChar w:fldCharType="separate"/>
      </w:r>
      <w:hyperlink w:anchor="_Toc237519666" w:history="1">
        <w:r w:rsidR="001C43A4" w:rsidRPr="00F82097">
          <w:rPr>
            <w:rStyle w:val="Hyperlink"/>
            <w:noProof/>
            <w:lang w:val="fr-CA"/>
          </w:rPr>
          <w:t>Figure 1 : Produits du POCSO</w:t>
        </w:r>
        <w:r w:rsidR="001C43A4">
          <w:rPr>
            <w:noProof/>
            <w:webHidden/>
          </w:rPr>
          <w:tab/>
        </w:r>
        <w:r w:rsidR="001C43A4">
          <w:rPr>
            <w:noProof/>
            <w:webHidden/>
          </w:rPr>
          <w:fldChar w:fldCharType="begin"/>
        </w:r>
        <w:r w:rsidR="001C43A4">
          <w:rPr>
            <w:noProof/>
            <w:webHidden/>
          </w:rPr>
          <w:instrText xml:space="preserve"> PAGEREF _Toc237519666 \h </w:instrText>
        </w:r>
        <w:r w:rsidR="001C43A4">
          <w:rPr>
            <w:noProof/>
            <w:webHidden/>
          </w:rPr>
        </w:r>
        <w:r w:rsidR="001C43A4">
          <w:rPr>
            <w:noProof/>
            <w:webHidden/>
          </w:rPr>
          <w:fldChar w:fldCharType="separate"/>
        </w:r>
        <w:r w:rsidR="001C43A4">
          <w:rPr>
            <w:noProof/>
            <w:webHidden/>
          </w:rPr>
          <w:t>14</w:t>
        </w:r>
        <w:r w:rsidR="001C43A4">
          <w:rPr>
            <w:noProof/>
            <w:webHidden/>
          </w:rPr>
          <w:fldChar w:fldCharType="end"/>
        </w:r>
      </w:hyperlink>
    </w:p>
    <w:p w14:paraId="241E8B16" w14:textId="548EB0D9"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67" w:history="1">
        <w:r w:rsidRPr="00F82097">
          <w:rPr>
            <w:rStyle w:val="Hyperlink"/>
            <w:noProof/>
            <w:lang w:val="fr-CA"/>
          </w:rPr>
          <w:t>Figure 2 : Château d’eau de Sudbury. Vues de perspective et de profil du nuage de points classifiés du POCO 2016 affiché par valeur d’élévation, par rapport à l’orthoimage</w:t>
        </w:r>
        <w:r>
          <w:rPr>
            <w:noProof/>
            <w:webHidden/>
          </w:rPr>
          <w:tab/>
        </w:r>
        <w:r>
          <w:rPr>
            <w:noProof/>
            <w:webHidden/>
          </w:rPr>
          <w:fldChar w:fldCharType="begin"/>
        </w:r>
        <w:r>
          <w:rPr>
            <w:noProof/>
            <w:webHidden/>
          </w:rPr>
          <w:instrText xml:space="preserve"> PAGEREF _Toc237519667 \h </w:instrText>
        </w:r>
        <w:r>
          <w:rPr>
            <w:noProof/>
            <w:webHidden/>
          </w:rPr>
        </w:r>
        <w:r>
          <w:rPr>
            <w:noProof/>
            <w:webHidden/>
          </w:rPr>
          <w:fldChar w:fldCharType="separate"/>
        </w:r>
        <w:r>
          <w:rPr>
            <w:noProof/>
            <w:webHidden/>
          </w:rPr>
          <w:t>16</w:t>
        </w:r>
        <w:r>
          <w:rPr>
            <w:noProof/>
            <w:webHidden/>
          </w:rPr>
          <w:fldChar w:fldCharType="end"/>
        </w:r>
      </w:hyperlink>
    </w:p>
    <w:p w14:paraId="42CA8A4F" w14:textId="43098898"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68" w:history="1">
        <w:r w:rsidRPr="00F82097">
          <w:rPr>
            <w:rStyle w:val="Hyperlink"/>
            <w:noProof/>
            <w:lang w:val="fr-CA"/>
          </w:rPr>
          <w:t>Figure 3 : Étendues des projets du programme d’acquisition d’images d’IGO</w:t>
        </w:r>
        <w:r>
          <w:rPr>
            <w:noProof/>
            <w:webHidden/>
          </w:rPr>
          <w:tab/>
        </w:r>
        <w:r>
          <w:rPr>
            <w:noProof/>
            <w:webHidden/>
          </w:rPr>
          <w:fldChar w:fldCharType="begin"/>
        </w:r>
        <w:r>
          <w:rPr>
            <w:noProof/>
            <w:webHidden/>
          </w:rPr>
          <w:instrText xml:space="preserve"> PAGEREF _Toc237519668 \h </w:instrText>
        </w:r>
        <w:r>
          <w:rPr>
            <w:noProof/>
            <w:webHidden/>
          </w:rPr>
        </w:r>
        <w:r>
          <w:rPr>
            <w:noProof/>
            <w:webHidden/>
          </w:rPr>
          <w:fldChar w:fldCharType="separate"/>
        </w:r>
        <w:r>
          <w:rPr>
            <w:noProof/>
            <w:webHidden/>
          </w:rPr>
          <w:t>17</w:t>
        </w:r>
        <w:r>
          <w:rPr>
            <w:noProof/>
            <w:webHidden/>
          </w:rPr>
          <w:fldChar w:fldCharType="end"/>
        </w:r>
      </w:hyperlink>
    </w:p>
    <w:p w14:paraId="6F28D5D5" w14:textId="66E9A924"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69" w:history="1">
        <w:r w:rsidRPr="00F82097">
          <w:rPr>
            <w:rStyle w:val="Hyperlink"/>
            <w:noProof/>
            <w:lang w:val="fr-CA"/>
          </w:rPr>
          <w:t>Figure 4 :</w:t>
        </w:r>
        <w:r w:rsidRPr="00F82097">
          <w:rPr>
            <w:rStyle w:val="Hyperlink"/>
            <w:noProof/>
            <w:lang w:val="fr-CA" w:bidi="fr-CA"/>
          </w:rPr>
          <w:t xml:space="preserve"> Étendue du nuage de points classifiés du POSOO 2010</w:t>
        </w:r>
        <w:r>
          <w:rPr>
            <w:noProof/>
            <w:webHidden/>
          </w:rPr>
          <w:tab/>
        </w:r>
        <w:r>
          <w:rPr>
            <w:noProof/>
            <w:webHidden/>
          </w:rPr>
          <w:fldChar w:fldCharType="begin"/>
        </w:r>
        <w:r>
          <w:rPr>
            <w:noProof/>
            <w:webHidden/>
          </w:rPr>
          <w:instrText xml:space="preserve"> PAGEREF _Toc237519669 \h </w:instrText>
        </w:r>
        <w:r>
          <w:rPr>
            <w:noProof/>
            <w:webHidden/>
          </w:rPr>
        </w:r>
        <w:r>
          <w:rPr>
            <w:noProof/>
            <w:webHidden/>
          </w:rPr>
          <w:fldChar w:fldCharType="separate"/>
        </w:r>
        <w:r>
          <w:rPr>
            <w:noProof/>
            <w:webHidden/>
          </w:rPr>
          <w:t>18</w:t>
        </w:r>
        <w:r>
          <w:rPr>
            <w:noProof/>
            <w:webHidden/>
          </w:rPr>
          <w:fldChar w:fldCharType="end"/>
        </w:r>
      </w:hyperlink>
    </w:p>
    <w:p w14:paraId="0CA0441E" w14:textId="0EFCA07E"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0" w:history="1">
        <w:r w:rsidRPr="00F82097">
          <w:rPr>
            <w:rStyle w:val="Hyperlink"/>
            <w:noProof/>
            <w:lang w:val="fr-CA"/>
          </w:rPr>
          <w:t>Figure 5 :</w:t>
        </w:r>
        <w:r w:rsidRPr="00F82097">
          <w:rPr>
            <w:rStyle w:val="Hyperlink"/>
            <w:noProof/>
            <w:lang w:val="fr-CA" w:bidi="fr-CA"/>
          </w:rPr>
          <w:t xml:space="preserve"> Vignettes du nuage de points classifiés du POCSO 2013</w:t>
        </w:r>
        <w:r>
          <w:rPr>
            <w:noProof/>
            <w:webHidden/>
          </w:rPr>
          <w:tab/>
        </w:r>
        <w:r>
          <w:rPr>
            <w:noProof/>
            <w:webHidden/>
          </w:rPr>
          <w:fldChar w:fldCharType="begin"/>
        </w:r>
        <w:r>
          <w:rPr>
            <w:noProof/>
            <w:webHidden/>
          </w:rPr>
          <w:instrText xml:space="preserve"> PAGEREF _Toc237519670 \h </w:instrText>
        </w:r>
        <w:r>
          <w:rPr>
            <w:noProof/>
            <w:webHidden/>
          </w:rPr>
        </w:r>
        <w:r>
          <w:rPr>
            <w:noProof/>
            <w:webHidden/>
          </w:rPr>
          <w:fldChar w:fldCharType="separate"/>
        </w:r>
        <w:r>
          <w:rPr>
            <w:noProof/>
            <w:webHidden/>
          </w:rPr>
          <w:t>19</w:t>
        </w:r>
        <w:r>
          <w:rPr>
            <w:noProof/>
            <w:webHidden/>
          </w:rPr>
          <w:fldChar w:fldCharType="end"/>
        </w:r>
      </w:hyperlink>
    </w:p>
    <w:p w14:paraId="7B61F090" w14:textId="4ADF78AA"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1" w:history="1">
        <w:r w:rsidRPr="00F82097">
          <w:rPr>
            <w:rStyle w:val="Hyperlink"/>
            <w:noProof/>
            <w:lang w:val="fr-CA"/>
          </w:rPr>
          <w:t>Figure 6 :</w:t>
        </w:r>
        <w:r w:rsidRPr="00F82097">
          <w:rPr>
            <w:rStyle w:val="Hyperlink"/>
            <w:noProof/>
            <w:lang w:val="fr-CA" w:bidi="fr-CA"/>
          </w:rPr>
          <w:t xml:space="preserve"> Vignettes LAS classifiées du PAINE 2014</w:t>
        </w:r>
        <w:r>
          <w:rPr>
            <w:noProof/>
            <w:webHidden/>
          </w:rPr>
          <w:tab/>
        </w:r>
        <w:r>
          <w:rPr>
            <w:noProof/>
            <w:webHidden/>
          </w:rPr>
          <w:fldChar w:fldCharType="begin"/>
        </w:r>
        <w:r>
          <w:rPr>
            <w:noProof/>
            <w:webHidden/>
          </w:rPr>
          <w:instrText xml:space="preserve"> PAGEREF _Toc237519671 \h </w:instrText>
        </w:r>
        <w:r>
          <w:rPr>
            <w:noProof/>
            <w:webHidden/>
          </w:rPr>
        </w:r>
        <w:r>
          <w:rPr>
            <w:noProof/>
            <w:webHidden/>
          </w:rPr>
          <w:fldChar w:fldCharType="separate"/>
        </w:r>
        <w:r>
          <w:rPr>
            <w:noProof/>
            <w:webHidden/>
          </w:rPr>
          <w:t>20</w:t>
        </w:r>
        <w:r>
          <w:rPr>
            <w:noProof/>
            <w:webHidden/>
          </w:rPr>
          <w:fldChar w:fldCharType="end"/>
        </w:r>
      </w:hyperlink>
    </w:p>
    <w:p w14:paraId="7756B0F5" w14:textId="76C80EBB"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2" w:history="1">
        <w:r w:rsidRPr="00F82097">
          <w:rPr>
            <w:rStyle w:val="Hyperlink"/>
            <w:noProof/>
            <w:lang w:val="fr-CA"/>
          </w:rPr>
          <w:t>Figure 7 :</w:t>
        </w:r>
        <w:r w:rsidRPr="00F82097">
          <w:rPr>
            <w:rStyle w:val="Hyperlink"/>
            <w:noProof/>
            <w:lang w:val="fr-CA" w:bidi="fr-CA"/>
          </w:rPr>
          <w:t xml:space="preserve"> Vignettes LAS classifiées du POSOO 2015</w:t>
        </w:r>
        <w:r>
          <w:rPr>
            <w:noProof/>
            <w:webHidden/>
          </w:rPr>
          <w:tab/>
        </w:r>
        <w:r>
          <w:rPr>
            <w:noProof/>
            <w:webHidden/>
          </w:rPr>
          <w:fldChar w:fldCharType="begin"/>
        </w:r>
        <w:r>
          <w:rPr>
            <w:noProof/>
            <w:webHidden/>
          </w:rPr>
          <w:instrText xml:space="preserve"> PAGEREF _Toc237519672 \h </w:instrText>
        </w:r>
        <w:r>
          <w:rPr>
            <w:noProof/>
            <w:webHidden/>
          </w:rPr>
        </w:r>
        <w:r>
          <w:rPr>
            <w:noProof/>
            <w:webHidden/>
          </w:rPr>
          <w:fldChar w:fldCharType="separate"/>
        </w:r>
        <w:r>
          <w:rPr>
            <w:noProof/>
            <w:webHidden/>
          </w:rPr>
          <w:t>21</w:t>
        </w:r>
        <w:r>
          <w:rPr>
            <w:noProof/>
            <w:webHidden/>
          </w:rPr>
          <w:fldChar w:fldCharType="end"/>
        </w:r>
      </w:hyperlink>
    </w:p>
    <w:p w14:paraId="53CF8F87" w14:textId="77DBB5BC"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3" w:history="1">
        <w:r w:rsidRPr="00F82097">
          <w:rPr>
            <w:rStyle w:val="Hyperlink"/>
            <w:noProof/>
            <w:lang w:val="fr-CA"/>
          </w:rPr>
          <w:t>Figure 8 :</w:t>
        </w:r>
        <w:r w:rsidRPr="00F82097">
          <w:rPr>
            <w:rStyle w:val="Hyperlink"/>
            <w:noProof/>
            <w:lang w:val="fr-CA" w:bidi="fr-CA"/>
          </w:rPr>
          <w:t xml:space="preserve"> Étendue LAS classifiée du POCO 2016</w:t>
        </w:r>
        <w:r>
          <w:rPr>
            <w:noProof/>
            <w:webHidden/>
          </w:rPr>
          <w:tab/>
        </w:r>
        <w:r>
          <w:rPr>
            <w:noProof/>
            <w:webHidden/>
          </w:rPr>
          <w:fldChar w:fldCharType="begin"/>
        </w:r>
        <w:r>
          <w:rPr>
            <w:noProof/>
            <w:webHidden/>
          </w:rPr>
          <w:instrText xml:space="preserve"> PAGEREF _Toc237519673 \h </w:instrText>
        </w:r>
        <w:r>
          <w:rPr>
            <w:noProof/>
            <w:webHidden/>
          </w:rPr>
        </w:r>
        <w:r>
          <w:rPr>
            <w:noProof/>
            <w:webHidden/>
          </w:rPr>
          <w:fldChar w:fldCharType="separate"/>
        </w:r>
        <w:r>
          <w:rPr>
            <w:noProof/>
            <w:webHidden/>
          </w:rPr>
          <w:t>22</w:t>
        </w:r>
        <w:r>
          <w:rPr>
            <w:noProof/>
            <w:webHidden/>
          </w:rPr>
          <w:fldChar w:fldCharType="end"/>
        </w:r>
      </w:hyperlink>
    </w:p>
    <w:p w14:paraId="5CC216DE" w14:textId="6E5DB4A9"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4" w:history="1">
        <w:r w:rsidRPr="00F82097">
          <w:rPr>
            <w:rStyle w:val="Hyperlink"/>
            <w:noProof/>
            <w:lang w:val="fr-CA"/>
          </w:rPr>
          <w:t>Figure 9 :</w:t>
        </w:r>
        <w:r w:rsidRPr="00F82097">
          <w:rPr>
            <w:rStyle w:val="Hyperlink"/>
            <w:noProof/>
            <w:lang w:val="fr-CA" w:bidi="fr-CA"/>
          </w:rPr>
          <w:t xml:space="preserve"> Étendue LAS classifiée du PONOO 2017</w:t>
        </w:r>
        <w:r>
          <w:rPr>
            <w:noProof/>
            <w:webHidden/>
          </w:rPr>
          <w:tab/>
        </w:r>
        <w:r>
          <w:rPr>
            <w:noProof/>
            <w:webHidden/>
          </w:rPr>
          <w:fldChar w:fldCharType="begin"/>
        </w:r>
        <w:r>
          <w:rPr>
            <w:noProof/>
            <w:webHidden/>
          </w:rPr>
          <w:instrText xml:space="preserve"> PAGEREF _Toc237519674 \h </w:instrText>
        </w:r>
        <w:r>
          <w:rPr>
            <w:noProof/>
            <w:webHidden/>
          </w:rPr>
        </w:r>
        <w:r>
          <w:rPr>
            <w:noProof/>
            <w:webHidden/>
          </w:rPr>
          <w:fldChar w:fldCharType="separate"/>
        </w:r>
        <w:r>
          <w:rPr>
            <w:noProof/>
            <w:webHidden/>
          </w:rPr>
          <w:t>23</w:t>
        </w:r>
        <w:r>
          <w:rPr>
            <w:noProof/>
            <w:webHidden/>
          </w:rPr>
          <w:fldChar w:fldCharType="end"/>
        </w:r>
      </w:hyperlink>
    </w:p>
    <w:p w14:paraId="1CF420E9" w14:textId="4984DE27"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5" w:history="1">
        <w:r w:rsidRPr="00F82097">
          <w:rPr>
            <w:rStyle w:val="Hyperlink"/>
            <w:noProof/>
            <w:lang w:val="fr-CA"/>
          </w:rPr>
          <w:t>Figure 10 : Le nom de chaque vignette reflète sa taille, la zone UTM, l’abscisse, l’ordonnée, le projet et l’année</w:t>
        </w:r>
        <w:r>
          <w:rPr>
            <w:noProof/>
            <w:webHidden/>
          </w:rPr>
          <w:tab/>
        </w:r>
        <w:r>
          <w:rPr>
            <w:noProof/>
            <w:webHidden/>
          </w:rPr>
          <w:fldChar w:fldCharType="begin"/>
        </w:r>
        <w:r>
          <w:rPr>
            <w:noProof/>
            <w:webHidden/>
          </w:rPr>
          <w:instrText xml:space="preserve"> PAGEREF _Toc237519675 \h </w:instrText>
        </w:r>
        <w:r>
          <w:rPr>
            <w:noProof/>
            <w:webHidden/>
          </w:rPr>
        </w:r>
        <w:r>
          <w:rPr>
            <w:noProof/>
            <w:webHidden/>
          </w:rPr>
          <w:fldChar w:fldCharType="separate"/>
        </w:r>
        <w:r>
          <w:rPr>
            <w:noProof/>
            <w:webHidden/>
          </w:rPr>
          <w:t>26</w:t>
        </w:r>
        <w:r>
          <w:rPr>
            <w:noProof/>
            <w:webHidden/>
          </w:rPr>
          <w:fldChar w:fldCharType="end"/>
        </w:r>
      </w:hyperlink>
    </w:p>
    <w:p w14:paraId="5C9F5173" w14:textId="2D2B177E"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6" w:history="1">
        <w:r w:rsidRPr="00F82097">
          <w:rPr>
            <w:rStyle w:val="Hyperlink"/>
            <w:noProof/>
            <w:lang w:val="fr-CA"/>
          </w:rPr>
          <w:t>Figure 11 : Décompression des fichiers LAZ à l’aide de l’outil LASzip</w:t>
        </w:r>
        <w:r>
          <w:rPr>
            <w:noProof/>
            <w:webHidden/>
          </w:rPr>
          <w:tab/>
        </w:r>
        <w:r>
          <w:rPr>
            <w:noProof/>
            <w:webHidden/>
          </w:rPr>
          <w:fldChar w:fldCharType="begin"/>
        </w:r>
        <w:r>
          <w:rPr>
            <w:noProof/>
            <w:webHidden/>
          </w:rPr>
          <w:instrText xml:space="preserve"> PAGEREF _Toc237519676 \h </w:instrText>
        </w:r>
        <w:r>
          <w:rPr>
            <w:noProof/>
            <w:webHidden/>
          </w:rPr>
        </w:r>
        <w:r>
          <w:rPr>
            <w:noProof/>
            <w:webHidden/>
          </w:rPr>
          <w:fldChar w:fldCharType="separate"/>
        </w:r>
        <w:r>
          <w:rPr>
            <w:noProof/>
            <w:webHidden/>
          </w:rPr>
          <w:t>28</w:t>
        </w:r>
        <w:r>
          <w:rPr>
            <w:noProof/>
            <w:webHidden/>
          </w:rPr>
          <w:fldChar w:fldCharType="end"/>
        </w:r>
      </w:hyperlink>
    </w:p>
    <w:p w14:paraId="67049B91" w14:textId="174C641A"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7" w:history="1">
        <w:r w:rsidRPr="00F82097">
          <w:rPr>
            <w:rStyle w:val="Hyperlink"/>
            <w:noProof/>
            <w:lang w:val="fr-CA"/>
          </w:rPr>
          <w:t>Figure 12 : Création d’un jeu de données LAS</w:t>
        </w:r>
        <w:r>
          <w:rPr>
            <w:noProof/>
            <w:webHidden/>
          </w:rPr>
          <w:tab/>
        </w:r>
        <w:r>
          <w:rPr>
            <w:noProof/>
            <w:webHidden/>
          </w:rPr>
          <w:fldChar w:fldCharType="begin"/>
        </w:r>
        <w:r>
          <w:rPr>
            <w:noProof/>
            <w:webHidden/>
          </w:rPr>
          <w:instrText xml:space="preserve"> PAGEREF _Toc237519677 \h </w:instrText>
        </w:r>
        <w:r>
          <w:rPr>
            <w:noProof/>
            <w:webHidden/>
          </w:rPr>
        </w:r>
        <w:r>
          <w:rPr>
            <w:noProof/>
            <w:webHidden/>
          </w:rPr>
          <w:fldChar w:fldCharType="separate"/>
        </w:r>
        <w:r>
          <w:rPr>
            <w:noProof/>
            <w:webHidden/>
          </w:rPr>
          <w:t>29</w:t>
        </w:r>
        <w:r>
          <w:rPr>
            <w:noProof/>
            <w:webHidden/>
          </w:rPr>
          <w:fldChar w:fldCharType="end"/>
        </w:r>
      </w:hyperlink>
    </w:p>
    <w:p w14:paraId="36D0EE01" w14:textId="37925D7F"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8" w:history="1">
        <w:r w:rsidRPr="00F82097">
          <w:rPr>
            <w:rStyle w:val="Hyperlink"/>
            <w:noProof/>
            <w:lang w:val="fr-CA"/>
          </w:rPr>
          <w:t>Figure 13 : Affichage du jeu de données LAS dans l’ArcGIS Pro</w:t>
        </w:r>
        <w:r>
          <w:rPr>
            <w:noProof/>
            <w:webHidden/>
          </w:rPr>
          <w:tab/>
        </w:r>
        <w:r>
          <w:rPr>
            <w:noProof/>
            <w:webHidden/>
          </w:rPr>
          <w:fldChar w:fldCharType="begin"/>
        </w:r>
        <w:r>
          <w:rPr>
            <w:noProof/>
            <w:webHidden/>
          </w:rPr>
          <w:instrText xml:space="preserve"> PAGEREF _Toc237519678 \h </w:instrText>
        </w:r>
        <w:r>
          <w:rPr>
            <w:noProof/>
            <w:webHidden/>
          </w:rPr>
        </w:r>
        <w:r>
          <w:rPr>
            <w:noProof/>
            <w:webHidden/>
          </w:rPr>
          <w:fldChar w:fldCharType="separate"/>
        </w:r>
        <w:r>
          <w:rPr>
            <w:noProof/>
            <w:webHidden/>
          </w:rPr>
          <w:t>30</w:t>
        </w:r>
        <w:r>
          <w:rPr>
            <w:noProof/>
            <w:webHidden/>
          </w:rPr>
          <w:fldChar w:fldCharType="end"/>
        </w:r>
      </w:hyperlink>
    </w:p>
    <w:p w14:paraId="08477E86" w14:textId="43E97431"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79" w:history="1">
        <w:r w:rsidRPr="00F82097">
          <w:rPr>
            <w:rStyle w:val="Hyperlink"/>
            <w:noProof/>
            <w:lang w:val="fr-CA"/>
          </w:rPr>
          <w:t>Figure 14 : Affichage du nuage de points par schéma de classification</w:t>
        </w:r>
        <w:r>
          <w:rPr>
            <w:noProof/>
            <w:webHidden/>
          </w:rPr>
          <w:tab/>
        </w:r>
        <w:r>
          <w:rPr>
            <w:noProof/>
            <w:webHidden/>
          </w:rPr>
          <w:fldChar w:fldCharType="begin"/>
        </w:r>
        <w:r>
          <w:rPr>
            <w:noProof/>
            <w:webHidden/>
          </w:rPr>
          <w:instrText xml:space="preserve"> PAGEREF _Toc237519679 \h </w:instrText>
        </w:r>
        <w:r>
          <w:rPr>
            <w:noProof/>
            <w:webHidden/>
          </w:rPr>
        </w:r>
        <w:r>
          <w:rPr>
            <w:noProof/>
            <w:webHidden/>
          </w:rPr>
          <w:fldChar w:fldCharType="separate"/>
        </w:r>
        <w:r>
          <w:rPr>
            <w:noProof/>
            <w:webHidden/>
          </w:rPr>
          <w:t>31</w:t>
        </w:r>
        <w:r>
          <w:rPr>
            <w:noProof/>
            <w:webHidden/>
          </w:rPr>
          <w:fldChar w:fldCharType="end"/>
        </w:r>
      </w:hyperlink>
    </w:p>
    <w:p w14:paraId="39CD8C35" w14:textId="29F36347"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0" w:history="1">
        <w:r w:rsidRPr="00F82097">
          <w:rPr>
            <w:rStyle w:val="Hyperlink"/>
            <w:noProof/>
            <w:lang w:val="fr-CA"/>
          </w:rPr>
          <w:t>Figure 15 : Affichage des points classifiés en 3D</w:t>
        </w:r>
        <w:r>
          <w:rPr>
            <w:noProof/>
            <w:webHidden/>
          </w:rPr>
          <w:tab/>
        </w:r>
        <w:r>
          <w:rPr>
            <w:noProof/>
            <w:webHidden/>
          </w:rPr>
          <w:fldChar w:fldCharType="begin"/>
        </w:r>
        <w:r>
          <w:rPr>
            <w:noProof/>
            <w:webHidden/>
          </w:rPr>
          <w:instrText xml:space="preserve"> PAGEREF _Toc237519680 \h </w:instrText>
        </w:r>
        <w:r>
          <w:rPr>
            <w:noProof/>
            <w:webHidden/>
          </w:rPr>
        </w:r>
        <w:r>
          <w:rPr>
            <w:noProof/>
            <w:webHidden/>
          </w:rPr>
          <w:fldChar w:fldCharType="separate"/>
        </w:r>
        <w:r>
          <w:rPr>
            <w:noProof/>
            <w:webHidden/>
          </w:rPr>
          <w:t>32</w:t>
        </w:r>
        <w:r>
          <w:rPr>
            <w:noProof/>
            <w:webHidden/>
          </w:rPr>
          <w:fldChar w:fldCharType="end"/>
        </w:r>
      </w:hyperlink>
    </w:p>
    <w:p w14:paraId="1D88A991" w14:textId="69A81C56"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1" w:history="1">
        <w:r w:rsidRPr="00F82097">
          <w:rPr>
            <w:rStyle w:val="Hyperlink"/>
            <w:noProof/>
            <w:lang w:val="fr-CA"/>
          </w:rPr>
          <w:t>Figure 16 : Affichage des points classifiés en vue profil</w:t>
        </w:r>
        <w:r>
          <w:rPr>
            <w:noProof/>
            <w:webHidden/>
          </w:rPr>
          <w:tab/>
        </w:r>
        <w:r>
          <w:rPr>
            <w:noProof/>
            <w:webHidden/>
          </w:rPr>
          <w:fldChar w:fldCharType="begin"/>
        </w:r>
        <w:r>
          <w:rPr>
            <w:noProof/>
            <w:webHidden/>
          </w:rPr>
          <w:instrText xml:space="preserve"> PAGEREF _Toc237519681 \h </w:instrText>
        </w:r>
        <w:r>
          <w:rPr>
            <w:noProof/>
            <w:webHidden/>
          </w:rPr>
        </w:r>
        <w:r>
          <w:rPr>
            <w:noProof/>
            <w:webHidden/>
          </w:rPr>
          <w:fldChar w:fldCharType="separate"/>
        </w:r>
        <w:r>
          <w:rPr>
            <w:noProof/>
            <w:webHidden/>
          </w:rPr>
          <w:t>33</w:t>
        </w:r>
        <w:r>
          <w:rPr>
            <w:noProof/>
            <w:webHidden/>
          </w:rPr>
          <w:fldChar w:fldCharType="end"/>
        </w:r>
      </w:hyperlink>
    </w:p>
    <w:p w14:paraId="1EDDF120" w14:textId="3D8300E2"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2" w:history="1">
        <w:r w:rsidRPr="00F82097">
          <w:rPr>
            <w:rStyle w:val="Hyperlink"/>
            <w:noProof/>
            <w:lang w:val="fr-CA"/>
          </w:rPr>
          <w:t>Figure 17 : Échantillon du relief ombré du MNE dérivé du nuage de points classifiés dans la zone du POCO 2016</w:t>
        </w:r>
        <w:r>
          <w:rPr>
            <w:noProof/>
            <w:webHidden/>
          </w:rPr>
          <w:tab/>
        </w:r>
        <w:r>
          <w:rPr>
            <w:noProof/>
            <w:webHidden/>
          </w:rPr>
          <w:fldChar w:fldCharType="begin"/>
        </w:r>
        <w:r>
          <w:rPr>
            <w:noProof/>
            <w:webHidden/>
          </w:rPr>
          <w:instrText xml:space="preserve"> PAGEREF _Toc237519682 \h </w:instrText>
        </w:r>
        <w:r>
          <w:rPr>
            <w:noProof/>
            <w:webHidden/>
          </w:rPr>
        </w:r>
        <w:r>
          <w:rPr>
            <w:noProof/>
            <w:webHidden/>
          </w:rPr>
          <w:fldChar w:fldCharType="separate"/>
        </w:r>
        <w:r>
          <w:rPr>
            <w:noProof/>
            <w:webHidden/>
          </w:rPr>
          <w:t>34</w:t>
        </w:r>
        <w:r>
          <w:rPr>
            <w:noProof/>
            <w:webHidden/>
          </w:rPr>
          <w:fldChar w:fldCharType="end"/>
        </w:r>
      </w:hyperlink>
    </w:p>
    <w:p w14:paraId="43781D1C" w14:textId="6E705BBC"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3" w:history="1">
        <w:r w:rsidRPr="00F82097">
          <w:rPr>
            <w:rStyle w:val="Hyperlink"/>
            <w:noProof/>
            <w:lang w:val="fr-CA"/>
          </w:rPr>
          <w:t>Figure 18 : Échantillon du relief ombré d’un MNS généré à partir du nuage de points classifiés dans la zone du POCO 2016</w:t>
        </w:r>
        <w:r>
          <w:rPr>
            <w:noProof/>
            <w:webHidden/>
          </w:rPr>
          <w:tab/>
        </w:r>
        <w:r>
          <w:rPr>
            <w:noProof/>
            <w:webHidden/>
          </w:rPr>
          <w:fldChar w:fldCharType="begin"/>
        </w:r>
        <w:r>
          <w:rPr>
            <w:noProof/>
            <w:webHidden/>
          </w:rPr>
          <w:instrText xml:space="preserve"> PAGEREF _Toc237519683 \h </w:instrText>
        </w:r>
        <w:r>
          <w:rPr>
            <w:noProof/>
            <w:webHidden/>
          </w:rPr>
        </w:r>
        <w:r>
          <w:rPr>
            <w:noProof/>
            <w:webHidden/>
          </w:rPr>
          <w:fldChar w:fldCharType="separate"/>
        </w:r>
        <w:r>
          <w:rPr>
            <w:noProof/>
            <w:webHidden/>
          </w:rPr>
          <w:t>36</w:t>
        </w:r>
        <w:r>
          <w:rPr>
            <w:noProof/>
            <w:webHidden/>
          </w:rPr>
          <w:fldChar w:fldCharType="end"/>
        </w:r>
      </w:hyperlink>
    </w:p>
    <w:p w14:paraId="720195C2" w14:textId="23C43218"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4" w:history="1">
        <w:r w:rsidRPr="00F82097">
          <w:rPr>
            <w:rStyle w:val="Hyperlink"/>
            <w:noProof/>
            <w:lang w:val="fr-CA"/>
          </w:rPr>
          <w:t>Figure 19 :</w:t>
        </w:r>
        <w:r w:rsidRPr="00F82097">
          <w:rPr>
            <w:rStyle w:val="Hyperlink"/>
            <w:noProof/>
            <w:lang w:val="fr-CA" w:bidi="fr-CA"/>
          </w:rPr>
          <w:t xml:space="preserve"> On peut voir des bâtiments et des wagons dans cet échantillon du nuage de points LAS classifié du POCO 2016</w:t>
        </w:r>
        <w:r>
          <w:rPr>
            <w:noProof/>
            <w:webHidden/>
          </w:rPr>
          <w:tab/>
        </w:r>
        <w:r>
          <w:rPr>
            <w:noProof/>
            <w:webHidden/>
          </w:rPr>
          <w:fldChar w:fldCharType="begin"/>
        </w:r>
        <w:r>
          <w:rPr>
            <w:noProof/>
            <w:webHidden/>
          </w:rPr>
          <w:instrText xml:space="preserve"> PAGEREF _Toc237519684 \h </w:instrText>
        </w:r>
        <w:r>
          <w:rPr>
            <w:noProof/>
            <w:webHidden/>
          </w:rPr>
        </w:r>
        <w:r>
          <w:rPr>
            <w:noProof/>
            <w:webHidden/>
          </w:rPr>
          <w:fldChar w:fldCharType="separate"/>
        </w:r>
        <w:r>
          <w:rPr>
            <w:noProof/>
            <w:webHidden/>
          </w:rPr>
          <w:t>37</w:t>
        </w:r>
        <w:r>
          <w:rPr>
            <w:noProof/>
            <w:webHidden/>
          </w:rPr>
          <w:fldChar w:fldCharType="end"/>
        </w:r>
      </w:hyperlink>
    </w:p>
    <w:p w14:paraId="41DB2478" w14:textId="1A4DEA88"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5" w:history="1">
        <w:r w:rsidRPr="00F82097">
          <w:rPr>
            <w:rStyle w:val="Hyperlink"/>
            <w:noProof/>
            <w:lang w:val="fr-CA"/>
          </w:rPr>
          <w:t>Figure 20 : Le lidar est un capteur actif qui envoie des faisceaux lumineux étroits à travers le feuillage et peut enregistrer plusieurs retours</w:t>
        </w:r>
        <w:r>
          <w:rPr>
            <w:noProof/>
            <w:webHidden/>
          </w:rPr>
          <w:tab/>
        </w:r>
        <w:r>
          <w:rPr>
            <w:noProof/>
            <w:webHidden/>
          </w:rPr>
          <w:fldChar w:fldCharType="begin"/>
        </w:r>
        <w:r>
          <w:rPr>
            <w:noProof/>
            <w:webHidden/>
          </w:rPr>
          <w:instrText xml:space="preserve"> PAGEREF _Toc237519685 \h </w:instrText>
        </w:r>
        <w:r>
          <w:rPr>
            <w:noProof/>
            <w:webHidden/>
          </w:rPr>
        </w:r>
        <w:r>
          <w:rPr>
            <w:noProof/>
            <w:webHidden/>
          </w:rPr>
          <w:fldChar w:fldCharType="separate"/>
        </w:r>
        <w:r>
          <w:rPr>
            <w:noProof/>
            <w:webHidden/>
          </w:rPr>
          <w:t>40</w:t>
        </w:r>
        <w:r>
          <w:rPr>
            <w:noProof/>
            <w:webHidden/>
          </w:rPr>
          <w:fldChar w:fldCharType="end"/>
        </w:r>
      </w:hyperlink>
    </w:p>
    <w:p w14:paraId="0F12E624" w14:textId="25E821EF"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6" w:history="1">
        <w:r w:rsidRPr="00F82097">
          <w:rPr>
            <w:rStyle w:val="Hyperlink"/>
            <w:noProof/>
            <w:lang w:val="fr-CA"/>
          </w:rPr>
          <w:t>Figure 21 :</w:t>
        </w:r>
        <w:r w:rsidRPr="00F82097">
          <w:rPr>
            <w:rStyle w:val="Hyperlink"/>
            <w:noProof/>
            <w:lang w:val="fr-CA" w:bidi="fr-CA"/>
          </w:rPr>
          <w:t xml:space="preserve"> Les données corrélées par pixel provenant de la photographie aérienne contiennent un seul retour basé sur la lumière du soleil réfléchie</w:t>
        </w:r>
        <w:r>
          <w:rPr>
            <w:noProof/>
            <w:webHidden/>
          </w:rPr>
          <w:tab/>
        </w:r>
        <w:r>
          <w:rPr>
            <w:noProof/>
            <w:webHidden/>
          </w:rPr>
          <w:fldChar w:fldCharType="begin"/>
        </w:r>
        <w:r>
          <w:rPr>
            <w:noProof/>
            <w:webHidden/>
          </w:rPr>
          <w:instrText xml:space="preserve"> PAGEREF _Toc237519686 \h </w:instrText>
        </w:r>
        <w:r>
          <w:rPr>
            <w:noProof/>
            <w:webHidden/>
          </w:rPr>
        </w:r>
        <w:r>
          <w:rPr>
            <w:noProof/>
            <w:webHidden/>
          </w:rPr>
          <w:fldChar w:fldCharType="separate"/>
        </w:r>
        <w:r>
          <w:rPr>
            <w:noProof/>
            <w:webHidden/>
          </w:rPr>
          <w:t>40</w:t>
        </w:r>
        <w:r>
          <w:rPr>
            <w:noProof/>
            <w:webHidden/>
          </w:rPr>
          <w:fldChar w:fldCharType="end"/>
        </w:r>
      </w:hyperlink>
    </w:p>
    <w:p w14:paraId="63139EAF" w14:textId="753972C0"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7" w:history="1">
        <w:r w:rsidRPr="00F82097">
          <w:rPr>
            <w:rStyle w:val="Hyperlink"/>
            <w:noProof/>
            <w:lang w:val="fr-CA"/>
          </w:rPr>
          <w:t>Figure 22 : Profils du nuage de points classifiés avec données lidar de Peterborough (2016-17) (milieu) comparés au nuage de points classifiés avec données dérivées de l’imagerie du POCSO 2013 (bas) le long du même transect de 10 x 200 m</w:t>
        </w:r>
        <w:r>
          <w:rPr>
            <w:noProof/>
            <w:webHidden/>
          </w:rPr>
          <w:tab/>
        </w:r>
        <w:r>
          <w:rPr>
            <w:noProof/>
            <w:webHidden/>
          </w:rPr>
          <w:fldChar w:fldCharType="begin"/>
        </w:r>
        <w:r>
          <w:rPr>
            <w:noProof/>
            <w:webHidden/>
          </w:rPr>
          <w:instrText xml:space="preserve"> PAGEREF _Toc237519687 \h </w:instrText>
        </w:r>
        <w:r>
          <w:rPr>
            <w:noProof/>
            <w:webHidden/>
          </w:rPr>
        </w:r>
        <w:r>
          <w:rPr>
            <w:noProof/>
            <w:webHidden/>
          </w:rPr>
          <w:fldChar w:fldCharType="separate"/>
        </w:r>
        <w:r>
          <w:rPr>
            <w:noProof/>
            <w:webHidden/>
          </w:rPr>
          <w:t>42</w:t>
        </w:r>
        <w:r>
          <w:rPr>
            <w:noProof/>
            <w:webHidden/>
          </w:rPr>
          <w:fldChar w:fldCharType="end"/>
        </w:r>
      </w:hyperlink>
    </w:p>
    <w:p w14:paraId="02BB94D7" w14:textId="2B14B5AB"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8" w:history="1">
        <w:r w:rsidRPr="00F82097">
          <w:rPr>
            <w:rStyle w:val="Hyperlink"/>
            <w:noProof/>
            <w:lang w:val="fr-CA"/>
          </w:rPr>
          <w:t>Figure 23 : Profils du nuage de points classifiés lidar de Cochrane (2016-2017) (milieu) par rapport au LAS classifié du POCO 2016 (bas) le long du même transect de 10 x 200 m</w:t>
        </w:r>
        <w:r>
          <w:rPr>
            <w:noProof/>
            <w:webHidden/>
          </w:rPr>
          <w:tab/>
        </w:r>
        <w:r>
          <w:rPr>
            <w:noProof/>
            <w:webHidden/>
          </w:rPr>
          <w:fldChar w:fldCharType="begin"/>
        </w:r>
        <w:r>
          <w:rPr>
            <w:noProof/>
            <w:webHidden/>
          </w:rPr>
          <w:instrText xml:space="preserve"> PAGEREF _Toc237519688 \h </w:instrText>
        </w:r>
        <w:r>
          <w:rPr>
            <w:noProof/>
            <w:webHidden/>
          </w:rPr>
        </w:r>
        <w:r>
          <w:rPr>
            <w:noProof/>
            <w:webHidden/>
          </w:rPr>
          <w:fldChar w:fldCharType="separate"/>
        </w:r>
        <w:r>
          <w:rPr>
            <w:noProof/>
            <w:webHidden/>
          </w:rPr>
          <w:t>43</w:t>
        </w:r>
        <w:r>
          <w:rPr>
            <w:noProof/>
            <w:webHidden/>
          </w:rPr>
          <w:fldChar w:fldCharType="end"/>
        </w:r>
      </w:hyperlink>
    </w:p>
    <w:p w14:paraId="7149B9D8" w14:textId="50D79CA8"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89" w:history="1">
        <w:r w:rsidRPr="00F82097">
          <w:rPr>
            <w:rStyle w:val="Hyperlink"/>
            <w:noProof/>
            <w:lang w:val="fr-CA"/>
          </w:rPr>
          <w:t>Figure 24 : Comparaison de l’eau dans l’orthoimage du POCO 2016 avec des vues en perspective des nuages de points classifiés lidar de Cochrane 2016-2017 et des nuages de points classifiés du POCO 2016</w:t>
        </w:r>
        <w:r>
          <w:rPr>
            <w:noProof/>
            <w:webHidden/>
          </w:rPr>
          <w:tab/>
        </w:r>
        <w:r>
          <w:rPr>
            <w:noProof/>
            <w:webHidden/>
          </w:rPr>
          <w:fldChar w:fldCharType="begin"/>
        </w:r>
        <w:r>
          <w:rPr>
            <w:noProof/>
            <w:webHidden/>
          </w:rPr>
          <w:instrText xml:space="preserve"> PAGEREF _Toc237519689 \h </w:instrText>
        </w:r>
        <w:r>
          <w:rPr>
            <w:noProof/>
            <w:webHidden/>
          </w:rPr>
        </w:r>
        <w:r>
          <w:rPr>
            <w:noProof/>
            <w:webHidden/>
          </w:rPr>
          <w:fldChar w:fldCharType="separate"/>
        </w:r>
        <w:r>
          <w:rPr>
            <w:noProof/>
            <w:webHidden/>
          </w:rPr>
          <w:t>44</w:t>
        </w:r>
        <w:r>
          <w:rPr>
            <w:noProof/>
            <w:webHidden/>
          </w:rPr>
          <w:fldChar w:fldCharType="end"/>
        </w:r>
      </w:hyperlink>
    </w:p>
    <w:p w14:paraId="346B8716" w14:textId="2B4624EE"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90" w:history="1">
        <w:r w:rsidRPr="00F82097">
          <w:rPr>
            <w:rStyle w:val="Hyperlink"/>
            <w:noProof/>
            <w:lang w:val="fr-CA"/>
          </w:rPr>
          <w:t>Figure 25 : Processus d’élaboration du MNE du POCO 2016</w:t>
        </w:r>
        <w:r>
          <w:rPr>
            <w:noProof/>
            <w:webHidden/>
          </w:rPr>
          <w:tab/>
        </w:r>
        <w:r>
          <w:rPr>
            <w:noProof/>
            <w:webHidden/>
          </w:rPr>
          <w:fldChar w:fldCharType="begin"/>
        </w:r>
        <w:r>
          <w:rPr>
            <w:noProof/>
            <w:webHidden/>
          </w:rPr>
          <w:instrText xml:space="preserve"> PAGEREF _Toc237519690 \h </w:instrText>
        </w:r>
        <w:r>
          <w:rPr>
            <w:noProof/>
            <w:webHidden/>
          </w:rPr>
        </w:r>
        <w:r>
          <w:rPr>
            <w:noProof/>
            <w:webHidden/>
          </w:rPr>
          <w:fldChar w:fldCharType="separate"/>
        </w:r>
        <w:r>
          <w:rPr>
            <w:noProof/>
            <w:webHidden/>
          </w:rPr>
          <w:t>46</w:t>
        </w:r>
        <w:r>
          <w:rPr>
            <w:noProof/>
            <w:webHidden/>
          </w:rPr>
          <w:fldChar w:fldCharType="end"/>
        </w:r>
      </w:hyperlink>
    </w:p>
    <w:p w14:paraId="1C2A2BE3" w14:textId="4DB196BF"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91" w:history="1">
        <w:r w:rsidRPr="00F82097">
          <w:rPr>
            <w:rStyle w:val="Hyperlink"/>
            <w:noProof/>
            <w:lang w:val="fr-CA"/>
          </w:rPr>
          <w:t>Figure 26 : Piliers de nuages de points classifiés au sol après avoir filtré les caractéristiques de surface de la végétation</w:t>
        </w:r>
        <w:r>
          <w:rPr>
            <w:noProof/>
            <w:webHidden/>
          </w:rPr>
          <w:tab/>
        </w:r>
        <w:r>
          <w:rPr>
            <w:noProof/>
            <w:webHidden/>
          </w:rPr>
          <w:fldChar w:fldCharType="begin"/>
        </w:r>
        <w:r>
          <w:rPr>
            <w:noProof/>
            <w:webHidden/>
          </w:rPr>
          <w:instrText xml:space="preserve"> PAGEREF _Toc237519691 \h </w:instrText>
        </w:r>
        <w:r>
          <w:rPr>
            <w:noProof/>
            <w:webHidden/>
          </w:rPr>
        </w:r>
        <w:r>
          <w:rPr>
            <w:noProof/>
            <w:webHidden/>
          </w:rPr>
          <w:fldChar w:fldCharType="separate"/>
        </w:r>
        <w:r>
          <w:rPr>
            <w:noProof/>
            <w:webHidden/>
          </w:rPr>
          <w:t>47</w:t>
        </w:r>
        <w:r>
          <w:rPr>
            <w:noProof/>
            <w:webHidden/>
          </w:rPr>
          <w:fldChar w:fldCharType="end"/>
        </w:r>
      </w:hyperlink>
    </w:p>
    <w:p w14:paraId="18E27597" w14:textId="2A8AD83D"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92" w:history="1">
        <w:r w:rsidRPr="00F82097">
          <w:rPr>
            <w:rStyle w:val="Hyperlink"/>
            <w:noProof/>
            <w:lang w:val="fr-CA"/>
          </w:rPr>
          <w:t>Figure 27 : Résultat du réseau triangulé irrégulier produit à partir de piliers au sol</w:t>
        </w:r>
        <w:r>
          <w:rPr>
            <w:noProof/>
            <w:webHidden/>
          </w:rPr>
          <w:tab/>
        </w:r>
        <w:r>
          <w:rPr>
            <w:noProof/>
            <w:webHidden/>
          </w:rPr>
          <w:fldChar w:fldCharType="begin"/>
        </w:r>
        <w:r>
          <w:rPr>
            <w:noProof/>
            <w:webHidden/>
          </w:rPr>
          <w:instrText xml:space="preserve"> PAGEREF _Toc237519692 \h </w:instrText>
        </w:r>
        <w:r>
          <w:rPr>
            <w:noProof/>
            <w:webHidden/>
          </w:rPr>
        </w:r>
        <w:r>
          <w:rPr>
            <w:noProof/>
            <w:webHidden/>
          </w:rPr>
          <w:fldChar w:fldCharType="separate"/>
        </w:r>
        <w:r>
          <w:rPr>
            <w:noProof/>
            <w:webHidden/>
          </w:rPr>
          <w:t>47</w:t>
        </w:r>
        <w:r>
          <w:rPr>
            <w:noProof/>
            <w:webHidden/>
          </w:rPr>
          <w:fldChar w:fldCharType="end"/>
        </w:r>
      </w:hyperlink>
    </w:p>
    <w:p w14:paraId="42C5D854" w14:textId="45483A89"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93" w:history="1">
        <w:r w:rsidRPr="00F82097">
          <w:rPr>
            <w:rStyle w:val="Hyperlink"/>
            <w:noProof/>
            <w:lang w:val="fr-CA"/>
          </w:rPr>
          <w:t>Figure 28 :</w:t>
        </w:r>
        <w:r w:rsidRPr="00F82097">
          <w:rPr>
            <w:rStyle w:val="Hyperlink"/>
            <w:noProof/>
            <w:lang w:val="fr-CA" w:bidi="fr-CA"/>
          </w:rPr>
          <w:t xml:space="preserve"> Relief ombragé du MNE interpolé à partir du RTI aligné sur les piliers au sol du nuage de points</w:t>
        </w:r>
        <w:r>
          <w:rPr>
            <w:noProof/>
            <w:webHidden/>
          </w:rPr>
          <w:tab/>
        </w:r>
        <w:r>
          <w:rPr>
            <w:noProof/>
            <w:webHidden/>
          </w:rPr>
          <w:fldChar w:fldCharType="begin"/>
        </w:r>
        <w:r>
          <w:rPr>
            <w:noProof/>
            <w:webHidden/>
          </w:rPr>
          <w:instrText xml:space="preserve"> PAGEREF _Toc237519693 \h </w:instrText>
        </w:r>
        <w:r>
          <w:rPr>
            <w:noProof/>
            <w:webHidden/>
          </w:rPr>
        </w:r>
        <w:r>
          <w:rPr>
            <w:noProof/>
            <w:webHidden/>
          </w:rPr>
          <w:fldChar w:fldCharType="separate"/>
        </w:r>
        <w:r>
          <w:rPr>
            <w:noProof/>
            <w:webHidden/>
          </w:rPr>
          <w:t>48</w:t>
        </w:r>
        <w:r>
          <w:rPr>
            <w:noProof/>
            <w:webHidden/>
          </w:rPr>
          <w:fldChar w:fldCharType="end"/>
        </w:r>
      </w:hyperlink>
    </w:p>
    <w:p w14:paraId="082EEF5E" w14:textId="3B08EA61" w:rsidR="00A451ED" w:rsidRPr="00564398" w:rsidRDefault="00A451ED" w:rsidP="002E3710">
      <w:pPr>
        <w:pStyle w:val="Heading1MIRBMidPage"/>
        <w:spacing w:before="240"/>
        <w:rPr>
          <w:lang w:val="fr-CA"/>
        </w:rPr>
      </w:pPr>
      <w:r w:rsidRPr="00564398">
        <w:rPr>
          <w:lang w:val="fr-CA" w:eastAsia="en-CA"/>
        </w:rPr>
        <w:fldChar w:fldCharType="end"/>
      </w:r>
      <w:bookmarkStart w:id="5" w:name="_Toc237519700"/>
      <w:r w:rsidR="009F6939" w:rsidRPr="00564398">
        <w:rPr>
          <w:lang w:val="fr-CA"/>
        </w:rPr>
        <w:t>Liste des tableaux</w:t>
      </w:r>
      <w:bookmarkEnd w:id="5"/>
    </w:p>
    <w:p w14:paraId="178104F0" w14:textId="2C1AFD98" w:rsidR="001C43A4" w:rsidRDefault="005850F3">
      <w:pPr>
        <w:pStyle w:val="TableofFigures"/>
        <w:tabs>
          <w:tab w:val="right" w:leader="dot" w:pos="9350"/>
        </w:tabs>
        <w:rPr>
          <w:rFonts w:asciiTheme="minorHAnsi" w:eastAsiaTheme="minorEastAsia" w:hAnsiTheme="minorHAnsi" w:cstheme="minorBidi"/>
          <w:noProof/>
          <w:kern w:val="2"/>
          <w:szCs w:val="24"/>
          <w14:ligatures w14:val="standardContextual"/>
        </w:rPr>
      </w:pPr>
      <w:r>
        <w:rPr>
          <w:lang w:val="fr-CA"/>
        </w:rPr>
        <w:fldChar w:fldCharType="begin"/>
      </w:r>
      <w:r>
        <w:rPr>
          <w:lang w:val="fr-CA"/>
        </w:rPr>
        <w:instrText xml:space="preserve"> TOC \h \z \c "Tableau" </w:instrText>
      </w:r>
      <w:r>
        <w:rPr>
          <w:lang w:val="fr-CA"/>
        </w:rPr>
        <w:fldChar w:fldCharType="separate"/>
      </w:r>
      <w:hyperlink w:anchor="_Toc237519660" w:history="1">
        <w:r w:rsidR="001C43A4" w:rsidRPr="001C104F">
          <w:rPr>
            <w:rStyle w:val="Hyperlink"/>
            <w:noProof/>
            <w:lang w:val="fr-CA"/>
          </w:rPr>
          <w:t>Tableau 1 : Détails d’acquisition pour les projets du programme d’acquisition d’images d’IGO</w:t>
        </w:r>
        <w:r w:rsidR="001C43A4">
          <w:rPr>
            <w:noProof/>
            <w:webHidden/>
          </w:rPr>
          <w:tab/>
        </w:r>
        <w:r w:rsidR="001C43A4">
          <w:rPr>
            <w:noProof/>
            <w:webHidden/>
          </w:rPr>
          <w:fldChar w:fldCharType="begin"/>
        </w:r>
        <w:r w:rsidR="001C43A4">
          <w:rPr>
            <w:noProof/>
            <w:webHidden/>
          </w:rPr>
          <w:instrText xml:space="preserve"> PAGEREF _Toc237519660 \h </w:instrText>
        </w:r>
        <w:r w:rsidR="001C43A4">
          <w:rPr>
            <w:noProof/>
            <w:webHidden/>
          </w:rPr>
        </w:r>
        <w:r w:rsidR="001C43A4">
          <w:rPr>
            <w:noProof/>
            <w:webHidden/>
          </w:rPr>
          <w:fldChar w:fldCharType="separate"/>
        </w:r>
        <w:r w:rsidR="001C43A4">
          <w:rPr>
            <w:noProof/>
            <w:webHidden/>
          </w:rPr>
          <w:t>13</w:t>
        </w:r>
        <w:r w:rsidR="001C43A4">
          <w:rPr>
            <w:noProof/>
            <w:webHidden/>
          </w:rPr>
          <w:fldChar w:fldCharType="end"/>
        </w:r>
      </w:hyperlink>
    </w:p>
    <w:p w14:paraId="4BA722DC" w14:textId="11E8D2BC"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61" w:history="1">
        <w:r w:rsidRPr="001C104F">
          <w:rPr>
            <w:rStyle w:val="Hyperlink"/>
            <w:noProof/>
            <w:lang w:val="fr-CA"/>
          </w:rPr>
          <w:t>Tableau 2 :</w:t>
        </w:r>
        <w:r w:rsidRPr="001C104F">
          <w:rPr>
            <w:rStyle w:val="Hyperlink"/>
            <w:noProof/>
            <w:lang w:val="fr-CA" w:bidi="fr-CA"/>
          </w:rPr>
          <w:t xml:space="preserve"> Zone UTM pour chaque projet du programme d’acquisition d’images d’IGO</w:t>
        </w:r>
        <w:r>
          <w:rPr>
            <w:noProof/>
            <w:webHidden/>
          </w:rPr>
          <w:tab/>
        </w:r>
        <w:r>
          <w:rPr>
            <w:noProof/>
            <w:webHidden/>
          </w:rPr>
          <w:fldChar w:fldCharType="begin"/>
        </w:r>
        <w:r>
          <w:rPr>
            <w:noProof/>
            <w:webHidden/>
          </w:rPr>
          <w:instrText xml:space="preserve"> PAGEREF _Toc237519661 \h </w:instrText>
        </w:r>
        <w:r>
          <w:rPr>
            <w:noProof/>
            <w:webHidden/>
          </w:rPr>
        </w:r>
        <w:r>
          <w:rPr>
            <w:noProof/>
            <w:webHidden/>
          </w:rPr>
          <w:fldChar w:fldCharType="separate"/>
        </w:r>
        <w:r>
          <w:rPr>
            <w:noProof/>
            <w:webHidden/>
          </w:rPr>
          <w:t>24</w:t>
        </w:r>
        <w:r>
          <w:rPr>
            <w:noProof/>
            <w:webHidden/>
          </w:rPr>
          <w:fldChar w:fldCharType="end"/>
        </w:r>
      </w:hyperlink>
    </w:p>
    <w:p w14:paraId="65F12A2F" w14:textId="2EC89681" w:rsidR="001C43A4" w:rsidRDefault="001C43A4">
      <w:pPr>
        <w:pStyle w:val="TableofFigures"/>
        <w:tabs>
          <w:tab w:val="right" w:leader="dot" w:pos="9350"/>
        </w:tabs>
        <w:rPr>
          <w:rFonts w:asciiTheme="minorHAnsi" w:eastAsiaTheme="minorEastAsia" w:hAnsiTheme="minorHAnsi" w:cstheme="minorBidi"/>
          <w:noProof/>
          <w:kern w:val="2"/>
          <w:szCs w:val="24"/>
          <w14:ligatures w14:val="standardContextual"/>
        </w:rPr>
      </w:pPr>
      <w:hyperlink w:anchor="_Toc237519662" w:history="1">
        <w:r w:rsidRPr="001C104F">
          <w:rPr>
            <w:rStyle w:val="Hyperlink"/>
            <w:noProof/>
            <w:lang w:val="fr-CA"/>
          </w:rPr>
          <w:t>Tableau 3 : Taille, vignettes et format du nuage de points classifiés de l’Ontario (données dérivées de l’imagerie)</w:t>
        </w:r>
        <w:r>
          <w:rPr>
            <w:noProof/>
            <w:webHidden/>
          </w:rPr>
          <w:tab/>
        </w:r>
        <w:r>
          <w:rPr>
            <w:noProof/>
            <w:webHidden/>
          </w:rPr>
          <w:fldChar w:fldCharType="begin"/>
        </w:r>
        <w:r>
          <w:rPr>
            <w:noProof/>
            <w:webHidden/>
          </w:rPr>
          <w:instrText xml:space="preserve"> PAGEREF _Toc237519662 \h </w:instrText>
        </w:r>
        <w:r>
          <w:rPr>
            <w:noProof/>
            <w:webHidden/>
          </w:rPr>
        </w:r>
        <w:r>
          <w:rPr>
            <w:noProof/>
            <w:webHidden/>
          </w:rPr>
          <w:fldChar w:fldCharType="separate"/>
        </w:r>
        <w:r>
          <w:rPr>
            <w:noProof/>
            <w:webHidden/>
          </w:rPr>
          <w:t>25</w:t>
        </w:r>
        <w:r>
          <w:rPr>
            <w:noProof/>
            <w:webHidden/>
          </w:rPr>
          <w:fldChar w:fldCharType="end"/>
        </w:r>
      </w:hyperlink>
    </w:p>
    <w:p w14:paraId="0BA1B0A2" w14:textId="6FEC4C3A" w:rsidR="00A451ED" w:rsidRPr="005850F3" w:rsidRDefault="005850F3" w:rsidP="00A451ED">
      <w:pPr>
        <w:pStyle w:val="BodyAccessibleTextMIRB"/>
        <w:sectPr w:rsidR="00A451ED" w:rsidRPr="005850F3" w:rsidSect="001E404A">
          <w:pgSz w:w="12240" w:h="15840"/>
          <w:pgMar w:top="1440" w:right="1440" w:bottom="1440" w:left="1440" w:header="432" w:footer="720" w:gutter="0"/>
          <w:cols w:space="720"/>
          <w:docGrid w:linePitch="360"/>
        </w:sectPr>
      </w:pPr>
      <w:r>
        <w:rPr>
          <w:lang w:val="fr-CA"/>
        </w:rPr>
        <w:fldChar w:fldCharType="end"/>
      </w:r>
    </w:p>
    <w:p w14:paraId="5501F544" w14:textId="3EA52423" w:rsidR="00A451ED" w:rsidRPr="00564398" w:rsidRDefault="009F6939" w:rsidP="00A451ED">
      <w:pPr>
        <w:pStyle w:val="Heading1MIRBMidPage"/>
        <w:rPr>
          <w:lang w:val="fr-CA"/>
        </w:rPr>
      </w:pPr>
      <w:bookmarkStart w:id="6" w:name="_Toc237519701"/>
      <w:r w:rsidRPr="00564398">
        <w:rPr>
          <w:lang w:val="fr-CA"/>
        </w:rPr>
        <w:lastRenderedPageBreak/>
        <w:t>Liste des acronymes</w:t>
      </w:r>
      <w:bookmarkEnd w:id="6"/>
    </w:p>
    <w:p w14:paraId="38A99AA0" w14:textId="77777777" w:rsidR="00A36E08" w:rsidRPr="00564398" w:rsidRDefault="00A36E08" w:rsidP="00A36E08">
      <w:pPr>
        <w:pStyle w:val="BodyAccessibleTextMIRB"/>
        <w:spacing w:line="240" w:lineRule="auto"/>
        <w:rPr>
          <w:lang w:val="fr-CA"/>
        </w:rPr>
      </w:pPr>
      <w:r w:rsidRPr="00564398">
        <w:rPr>
          <w:lang w:val="fr-CA"/>
        </w:rPr>
        <w:t>CNA : Capteur numérique aérien</w:t>
      </w:r>
    </w:p>
    <w:p w14:paraId="5D9DCBE2" w14:textId="77777777" w:rsidR="00A36E08" w:rsidRPr="00564398" w:rsidRDefault="00A36E08" w:rsidP="00A36E08">
      <w:pPr>
        <w:pStyle w:val="BodyAccessibleTextMIRB"/>
        <w:spacing w:line="240" w:lineRule="auto"/>
        <w:rPr>
          <w:lang w:val="fr-CA"/>
        </w:rPr>
      </w:pPr>
      <w:r w:rsidRPr="00564398">
        <w:rPr>
          <w:lang w:val="fr-CA"/>
        </w:rPr>
        <w:t>CSG : Correspondance semi-globale</w:t>
      </w:r>
    </w:p>
    <w:p w14:paraId="09A37C30" w14:textId="77777777" w:rsidR="00A36E08" w:rsidRPr="00564398" w:rsidRDefault="00A36E08" w:rsidP="00A36E08">
      <w:pPr>
        <w:pStyle w:val="BodyAccessibleTextMIRB"/>
        <w:spacing w:line="240" w:lineRule="auto"/>
        <w:rPr>
          <w:lang w:val="fr-CA"/>
        </w:rPr>
      </w:pPr>
      <w:r w:rsidRPr="00564398">
        <w:rPr>
          <w:lang w:val="fr-CA"/>
        </w:rPr>
        <w:t>EAT : Extraction automatique du terrain</w:t>
      </w:r>
    </w:p>
    <w:p w14:paraId="5FE0042B" w14:textId="77777777" w:rsidR="00A36E08" w:rsidRPr="00564398" w:rsidRDefault="00A36E08" w:rsidP="00A36E08">
      <w:pPr>
        <w:pStyle w:val="BodyAccessibleTextMIRB"/>
        <w:spacing w:line="240" w:lineRule="auto"/>
        <w:rPr>
          <w:lang w:val="fr-CA"/>
        </w:rPr>
      </w:pPr>
      <w:r w:rsidRPr="00564398">
        <w:rPr>
          <w:lang w:val="fr-CA"/>
        </w:rPr>
        <w:t>GPS : Système de localisation GPS</w:t>
      </w:r>
    </w:p>
    <w:p w14:paraId="300CD172" w14:textId="77777777" w:rsidR="00A36E08" w:rsidRPr="00564398" w:rsidRDefault="00A36E08" w:rsidP="00A36E08">
      <w:pPr>
        <w:pStyle w:val="BodyAccessibleTextMIRB"/>
        <w:spacing w:line="240" w:lineRule="auto"/>
        <w:rPr>
          <w:lang w:val="fr-CA"/>
        </w:rPr>
      </w:pPr>
      <w:r w:rsidRPr="00564398">
        <w:rPr>
          <w:lang w:val="fr-CA"/>
        </w:rPr>
        <w:t>IFSAR : Radar interférométrique à synthèse d’ouverture</w:t>
      </w:r>
    </w:p>
    <w:p w14:paraId="76CBC47F" w14:textId="77777777" w:rsidR="00A36E08" w:rsidRPr="00564398" w:rsidRDefault="00A36E08" w:rsidP="00A36E08">
      <w:pPr>
        <w:pStyle w:val="BodyAccessibleTextMIRB"/>
        <w:spacing w:line="240" w:lineRule="auto"/>
        <w:rPr>
          <w:lang w:val="fr-CA"/>
        </w:rPr>
      </w:pPr>
      <w:r w:rsidRPr="00564398">
        <w:rPr>
          <w:lang w:val="fr-CA"/>
        </w:rPr>
        <w:t>IGO : Information géospatiale Ontario</w:t>
      </w:r>
    </w:p>
    <w:p w14:paraId="023E4449" w14:textId="77777777" w:rsidR="00A36E08" w:rsidRPr="00564398" w:rsidRDefault="00A36E08" w:rsidP="00A36E08">
      <w:pPr>
        <w:pStyle w:val="BodyAccessibleTextMIRB"/>
        <w:spacing w:line="240" w:lineRule="auto"/>
        <w:rPr>
          <w:lang w:val="fr-CA"/>
        </w:rPr>
      </w:pPr>
      <w:r w:rsidRPr="00564398">
        <w:rPr>
          <w:lang w:val="fr-CA"/>
        </w:rPr>
        <w:t>LAS : Format de fichier d’échange LASer</w:t>
      </w:r>
    </w:p>
    <w:p w14:paraId="29CE59A5" w14:textId="77777777" w:rsidR="00A36E08" w:rsidRPr="00564398" w:rsidRDefault="00A36E08" w:rsidP="00A36E08">
      <w:pPr>
        <w:pStyle w:val="BodyAccessibleTextMIRB"/>
        <w:spacing w:line="240" w:lineRule="auto"/>
        <w:rPr>
          <w:lang w:val="fr-CA"/>
        </w:rPr>
      </w:pPr>
      <w:r w:rsidRPr="00564398">
        <w:rPr>
          <w:lang w:val="fr-CA"/>
        </w:rPr>
        <w:t>LASD : Ensemble de données LAS</w:t>
      </w:r>
    </w:p>
    <w:p w14:paraId="6C51E077" w14:textId="77777777" w:rsidR="00A36E08" w:rsidRPr="00564398" w:rsidRDefault="00A36E08" w:rsidP="00A36E08">
      <w:pPr>
        <w:pStyle w:val="BodyAccessibleTextMIRB"/>
        <w:spacing w:line="240" w:lineRule="auto"/>
        <w:rPr>
          <w:lang w:val="fr-CA"/>
        </w:rPr>
      </w:pPr>
      <w:r w:rsidRPr="00564398">
        <w:rPr>
          <w:lang w:val="fr-CA"/>
        </w:rPr>
        <w:t xml:space="preserve">LAZ : LASZip </w:t>
      </w:r>
    </w:p>
    <w:p w14:paraId="1C1D17B0" w14:textId="77777777" w:rsidR="00A36E08" w:rsidRPr="00564398" w:rsidRDefault="00A36E08" w:rsidP="00A36E08">
      <w:pPr>
        <w:pStyle w:val="BodyAccessibleTextMIRB"/>
        <w:spacing w:line="240" w:lineRule="auto"/>
        <w:rPr>
          <w:lang w:val="fr-CA"/>
        </w:rPr>
      </w:pPr>
      <w:r w:rsidRPr="00564398">
        <w:rPr>
          <w:lang w:val="fr-CA"/>
        </w:rPr>
        <w:t>LiDAR : Détection et télémétrie par ondes lumineuses</w:t>
      </w:r>
    </w:p>
    <w:p w14:paraId="2322887E" w14:textId="1D3A1DFD" w:rsidR="00A36E08" w:rsidRPr="00564398" w:rsidRDefault="00A36E08" w:rsidP="00A36E08">
      <w:pPr>
        <w:pStyle w:val="BodyAccessibleTextMIRB"/>
        <w:spacing w:line="240" w:lineRule="auto"/>
        <w:rPr>
          <w:lang w:val="fr-CA"/>
        </w:rPr>
      </w:pPr>
      <w:r w:rsidRPr="00564398">
        <w:rPr>
          <w:lang w:val="fr-CA"/>
        </w:rPr>
        <w:t>MN</w:t>
      </w:r>
      <w:r w:rsidR="00624401" w:rsidRPr="00564398">
        <w:rPr>
          <w:lang w:val="fr-CA"/>
        </w:rPr>
        <w:t>E</w:t>
      </w:r>
      <w:r w:rsidRPr="00564398">
        <w:rPr>
          <w:lang w:val="fr-CA"/>
        </w:rPr>
        <w:t xml:space="preserve"> : Modèle </w:t>
      </w:r>
      <w:r w:rsidR="00624401" w:rsidRPr="00564398">
        <w:rPr>
          <w:lang w:val="fr-CA"/>
        </w:rPr>
        <w:t>numérique d'élévation</w:t>
      </w:r>
    </w:p>
    <w:p w14:paraId="7EDAFD2C" w14:textId="77777777" w:rsidR="00A36E08" w:rsidRPr="00564398" w:rsidRDefault="00A36E08" w:rsidP="00A36E08">
      <w:pPr>
        <w:pStyle w:val="BodyAccessibleTextMIRB"/>
        <w:spacing w:line="240" w:lineRule="auto"/>
        <w:rPr>
          <w:lang w:val="fr-CA"/>
        </w:rPr>
      </w:pPr>
      <w:r w:rsidRPr="00564398">
        <w:rPr>
          <w:lang w:val="fr-CA"/>
        </w:rPr>
        <w:t>MNS : Modèle numérique de surface</w:t>
      </w:r>
    </w:p>
    <w:p w14:paraId="322F720D" w14:textId="77777777" w:rsidR="00A36E08" w:rsidRPr="00564398" w:rsidRDefault="00A36E08" w:rsidP="00A36E08">
      <w:pPr>
        <w:pStyle w:val="BodyAccessibleTextMIRB"/>
        <w:spacing w:line="240" w:lineRule="auto"/>
        <w:rPr>
          <w:lang w:val="fr-CA"/>
        </w:rPr>
      </w:pPr>
      <w:r w:rsidRPr="00564398">
        <w:rPr>
          <w:lang w:val="fr-CA"/>
        </w:rPr>
        <w:t>MNT : Modèle numérique de terrain</w:t>
      </w:r>
    </w:p>
    <w:p w14:paraId="61373A4E" w14:textId="77777777" w:rsidR="00A36E08" w:rsidRPr="00564398" w:rsidRDefault="00A36E08" w:rsidP="00A36E08">
      <w:pPr>
        <w:pStyle w:val="BodyAccessibleTextMIRB"/>
        <w:spacing w:line="240" w:lineRule="auto"/>
        <w:rPr>
          <w:lang w:val="fr-CA"/>
        </w:rPr>
      </w:pPr>
      <w:r w:rsidRPr="00564398">
        <w:rPr>
          <w:lang w:val="fr-CA"/>
        </w:rPr>
        <w:t>MRN : Ministère des Richesses naturelles</w:t>
      </w:r>
    </w:p>
    <w:p w14:paraId="1EC4BD85" w14:textId="77777777" w:rsidR="00A36E08" w:rsidRPr="00564398" w:rsidRDefault="00A36E08" w:rsidP="00A36E08">
      <w:pPr>
        <w:pStyle w:val="BodyAccessibleTextMIRB"/>
        <w:spacing w:line="240" w:lineRule="auto"/>
        <w:rPr>
          <w:lang w:val="fr-CA"/>
        </w:rPr>
      </w:pPr>
      <w:r w:rsidRPr="00564398">
        <w:rPr>
          <w:lang w:val="fr-CA"/>
        </w:rPr>
        <w:t>PAINE : Projet d’acquisition d’images numériques pour l’Est</w:t>
      </w:r>
    </w:p>
    <w:p w14:paraId="7CA76277" w14:textId="77777777" w:rsidR="00A36E08" w:rsidRPr="00564398" w:rsidRDefault="00A36E08" w:rsidP="00A36E08">
      <w:pPr>
        <w:pStyle w:val="BodyAccessibleTextMIRB"/>
        <w:spacing w:line="240" w:lineRule="auto"/>
        <w:rPr>
          <w:lang w:val="fr-CA"/>
        </w:rPr>
      </w:pPr>
      <w:r w:rsidRPr="00564398">
        <w:rPr>
          <w:lang w:val="fr-CA"/>
        </w:rPr>
        <w:t>POCO : Projet d’orthophotographie du Centre de l’Ontario</w:t>
      </w:r>
    </w:p>
    <w:p w14:paraId="3C79768D" w14:textId="77777777" w:rsidR="00A36E08" w:rsidRPr="00564398" w:rsidRDefault="00A36E08" w:rsidP="00A36E08">
      <w:pPr>
        <w:pStyle w:val="BodyAccessibleTextMIRB"/>
        <w:spacing w:line="240" w:lineRule="auto"/>
        <w:rPr>
          <w:lang w:val="fr-CA"/>
        </w:rPr>
      </w:pPr>
      <w:r w:rsidRPr="00564398">
        <w:rPr>
          <w:lang w:val="fr-CA"/>
        </w:rPr>
        <w:t>POCSO : Projet d’orthophotographie du Centre-Sud de l’Ontario</w:t>
      </w:r>
    </w:p>
    <w:p w14:paraId="1AC5DADD" w14:textId="77777777" w:rsidR="00A36E08" w:rsidRPr="00564398" w:rsidRDefault="00A36E08" w:rsidP="00A36E08">
      <w:pPr>
        <w:pStyle w:val="BodyAccessibleTextMIRB"/>
        <w:spacing w:line="240" w:lineRule="auto"/>
        <w:rPr>
          <w:lang w:val="fr-CA"/>
        </w:rPr>
      </w:pPr>
      <w:r w:rsidRPr="00564398">
        <w:rPr>
          <w:lang w:val="fr-CA"/>
        </w:rPr>
        <w:t>PONOO : Projet d’orthophotographie du Nord-Ouest de l’Ontario</w:t>
      </w:r>
    </w:p>
    <w:p w14:paraId="336A0962" w14:textId="77777777" w:rsidR="00A36E08" w:rsidRPr="00564398" w:rsidRDefault="00A36E08" w:rsidP="00A36E08">
      <w:pPr>
        <w:pStyle w:val="BodyAccessibleTextMIRB"/>
        <w:spacing w:line="240" w:lineRule="auto"/>
        <w:rPr>
          <w:lang w:val="fr-CA"/>
        </w:rPr>
      </w:pPr>
      <w:r w:rsidRPr="00564398">
        <w:rPr>
          <w:lang w:val="fr-CA"/>
        </w:rPr>
        <w:t>POSOO : Projet d’orthophotographie du Sud-Ouest de l’Ontario</w:t>
      </w:r>
    </w:p>
    <w:p w14:paraId="05F6B7D1" w14:textId="77777777" w:rsidR="00A36E08" w:rsidRPr="00564398" w:rsidRDefault="00A36E08" w:rsidP="00A36E08">
      <w:pPr>
        <w:pStyle w:val="BodyAccessibleTextMIRB"/>
        <w:spacing w:line="240" w:lineRule="auto"/>
        <w:rPr>
          <w:lang w:val="fr-CA"/>
        </w:rPr>
      </w:pPr>
      <w:r w:rsidRPr="00564398">
        <w:rPr>
          <w:lang w:val="fr-CA"/>
        </w:rPr>
        <w:t>RGBNiR : Bandes rouges, vertes, bleues et proche infrarouges</w:t>
      </w:r>
    </w:p>
    <w:p w14:paraId="64F67DC7" w14:textId="77777777" w:rsidR="00A36E08" w:rsidRPr="00564398" w:rsidRDefault="00A36E08" w:rsidP="00A36E08">
      <w:pPr>
        <w:pStyle w:val="BodyAccessibleTextMIRB"/>
        <w:spacing w:line="240" w:lineRule="auto"/>
        <w:rPr>
          <w:lang w:val="fr-CA"/>
        </w:rPr>
      </w:pPr>
      <w:r w:rsidRPr="00564398">
        <w:rPr>
          <w:lang w:val="fr-CA"/>
        </w:rPr>
        <w:t>RTI : Réseaux triangulés irréguliers</w:t>
      </w:r>
    </w:p>
    <w:p w14:paraId="5F44259D" w14:textId="77777777" w:rsidR="00A36E08" w:rsidRPr="00564398" w:rsidRDefault="00A36E08" w:rsidP="00A36E08">
      <w:pPr>
        <w:pStyle w:val="BodyAccessibleTextMIRB"/>
        <w:spacing w:line="240" w:lineRule="auto"/>
        <w:rPr>
          <w:lang w:val="fr-CA"/>
        </w:rPr>
      </w:pPr>
      <w:r w:rsidRPr="00564398">
        <w:rPr>
          <w:lang w:val="fr-CA"/>
        </w:rPr>
        <w:t>SCRA : Système canadien de référence altimétrique</w:t>
      </w:r>
    </w:p>
    <w:p w14:paraId="5463EE92" w14:textId="77777777" w:rsidR="00A36E08" w:rsidRPr="00564398" w:rsidRDefault="00A36E08" w:rsidP="00A36E08">
      <w:pPr>
        <w:pStyle w:val="BodyAccessibleTextMIRB"/>
        <w:spacing w:line="240" w:lineRule="auto"/>
        <w:rPr>
          <w:lang w:val="fr-CA"/>
        </w:rPr>
      </w:pPr>
      <w:r w:rsidRPr="00564398">
        <w:rPr>
          <w:lang w:val="fr-CA"/>
        </w:rPr>
        <w:t>UMI : Unité de mesure inertielle</w:t>
      </w:r>
    </w:p>
    <w:p w14:paraId="459F5AF6" w14:textId="39EF8498" w:rsidR="00A451ED" w:rsidRPr="00564398" w:rsidRDefault="00A36E08" w:rsidP="00A36E08">
      <w:pPr>
        <w:pStyle w:val="BodyAccessibleTextMIRB"/>
        <w:spacing w:line="240" w:lineRule="auto"/>
        <w:rPr>
          <w:lang w:val="fr-CA"/>
        </w:rPr>
      </w:pPr>
      <w:r w:rsidRPr="00564398">
        <w:rPr>
          <w:lang w:val="fr-CA"/>
        </w:rPr>
        <w:t>UTM : Projection universelle transverse de Mercator</w:t>
      </w:r>
    </w:p>
    <w:p w14:paraId="0D7161F1" w14:textId="77777777" w:rsidR="00A451ED" w:rsidRPr="00564398" w:rsidRDefault="00A451ED" w:rsidP="00A451ED">
      <w:pPr>
        <w:pStyle w:val="BodyAccessibleTextMIRB"/>
        <w:rPr>
          <w:lang w:val="fr-CA"/>
        </w:rPr>
        <w:sectPr w:rsidR="00A451ED" w:rsidRPr="00564398" w:rsidSect="001E404A">
          <w:pgSz w:w="12240" w:h="15840"/>
          <w:pgMar w:top="1440" w:right="1440" w:bottom="1440" w:left="1440" w:header="432" w:footer="720" w:gutter="0"/>
          <w:cols w:space="720"/>
          <w:docGrid w:linePitch="360"/>
        </w:sectPr>
      </w:pPr>
    </w:p>
    <w:p w14:paraId="1D9B749D" w14:textId="77777777" w:rsidR="00C94998" w:rsidRPr="00564398" w:rsidRDefault="00C94998" w:rsidP="00C94998">
      <w:pPr>
        <w:pStyle w:val="Heading1MIRBMidPage"/>
        <w:rPr>
          <w:lang w:val="fr-CA"/>
        </w:rPr>
      </w:pPr>
      <w:bookmarkStart w:id="7" w:name="_Toc471718744"/>
      <w:bookmarkStart w:id="8" w:name="_Toc90642617"/>
      <w:bookmarkStart w:id="9" w:name="_Toc125018972"/>
      <w:bookmarkStart w:id="10" w:name="_Toc225253195"/>
      <w:bookmarkStart w:id="11" w:name="_Toc237519702"/>
      <w:bookmarkStart w:id="12" w:name="_Hlk70600920"/>
      <w:r w:rsidRPr="00564398">
        <w:rPr>
          <w:lang w:val="fr-CA"/>
        </w:rPr>
        <w:lastRenderedPageBreak/>
        <w:t>Liste des définitions</w:t>
      </w:r>
      <w:bookmarkEnd w:id="7"/>
      <w:bookmarkEnd w:id="8"/>
      <w:bookmarkEnd w:id="9"/>
      <w:bookmarkEnd w:id="10"/>
      <w:bookmarkEnd w:id="11"/>
    </w:p>
    <w:p w14:paraId="6FD55F8F" w14:textId="77777777" w:rsidR="00C94998" w:rsidRPr="00564398" w:rsidRDefault="00C94998" w:rsidP="00C94998">
      <w:pPr>
        <w:pStyle w:val="Heading2NoNumbersMIRB"/>
        <w:rPr>
          <w:lang w:val="fr-CA"/>
        </w:rPr>
      </w:pPr>
      <w:bookmarkStart w:id="13" w:name="_Toc434410274"/>
      <w:bookmarkStart w:id="14" w:name="_Toc471718745"/>
      <w:bookmarkStart w:id="15" w:name="_Toc90642618"/>
      <w:bookmarkStart w:id="16" w:name="_Toc125018973"/>
      <w:bookmarkStart w:id="17" w:name="_Toc225253196"/>
      <w:bookmarkStart w:id="18" w:name="_Toc237519703"/>
      <w:r w:rsidRPr="00564398">
        <w:rPr>
          <w:lang w:val="fr-CA"/>
        </w:rPr>
        <w:t>Points de masse</w:t>
      </w:r>
      <w:bookmarkEnd w:id="13"/>
      <w:bookmarkEnd w:id="14"/>
      <w:bookmarkEnd w:id="15"/>
      <w:bookmarkEnd w:id="16"/>
      <w:bookmarkEnd w:id="17"/>
      <w:bookmarkEnd w:id="18"/>
    </w:p>
    <w:p w14:paraId="67BFD773" w14:textId="77777777" w:rsidR="00C94998" w:rsidRPr="00564398" w:rsidRDefault="00C94998" w:rsidP="00C94998">
      <w:pPr>
        <w:pStyle w:val="BodyAccessibleTextMIRB"/>
        <w:rPr>
          <w:lang w:val="fr-CA"/>
        </w:rPr>
      </w:pPr>
      <w:r w:rsidRPr="00564398">
        <w:rPr>
          <w:lang w:val="fr-CA"/>
        </w:rPr>
        <w:t>Les points de masse sont des points espacés irrégulièrement, comportant chacun des coordonnées x/y et des valeurs z, généralement (mais pas toujours) utilisés pour former un TIN. Lorsqu’ils sont générés manuellement, les points de masse sont idéalement choisis pour représenter les variations les plus importantes de la pente ou de l’aspect des triangles du TIN. Cependant, lorsqu’ils sont générés automatiquement, par exemple par LiDAR ou scanner IFSAR, l’espacement et les motifs des points de masse dépendent des caractéristiques des technologies utilisées pour acquérir les données.</w:t>
      </w:r>
    </w:p>
    <w:p w14:paraId="45B94333" w14:textId="1E6A042D" w:rsidR="00C94998" w:rsidRPr="00564398" w:rsidRDefault="007167B1" w:rsidP="00C94998">
      <w:pPr>
        <w:pStyle w:val="Heading2NoNumbersMIRB"/>
        <w:rPr>
          <w:lang w:val="fr-CA"/>
        </w:rPr>
      </w:pPr>
      <w:bookmarkStart w:id="19" w:name="_Toc434410275"/>
      <w:bookmarkStart w:id="20" w:name="_Toc471718746"/>
      <w:bookmarkStart w:id="21" w:name="_Toc90642619"/>
      <w:bookmarkStart w:id="22" w:name="_Toc125018974"/>
      <w:bookmarkStart w:id="23" w:name="_Toc225253197"/>
      <w:bookmarkStart w:id="24" w:name="_Toc237519704"/>
      <w:r w:rsidRPr="00564398">
        <w:rPr>
          <w:lang w:val="fr-CA"/>
        </w:rPr>
        <w:t>Modèle numérique d'élévation</w:t>
      </w:r>
      <w:r w:rsidR="00C94998" w:rsidRPr="00564398">
        <w:rPr>
          <w:lang w:val="fr-CA"/>
        </w:rPr>
        <w:t xml:space="preserve"> (MN</w:t>
      </w:r>
      <w:r>
        <w:rPr>
          <w:lang w:val="fr-CA"/>
        </w:rPr>
        <w:t>E</w:t>
      </w:r>
      <w:r w:rsidR="00C94998" w:rsidRPr="00564398">
        <w:rPr>
          <w:lang w:val="fr-CA"/>
        </w:rPr>
        <w:t>)</w:t>
      </w:r>
      <w:bookmarkEnd w:id="19"/>
      <w:bookmarkEnd w:id="20"/>
      <w:bookmarkEnd w:id="21"/>
      <w:bookmarkEnd w:id="22"/>
      <w:bookmarkEnd w:id="23"/>
      <w:bookmarkEnd w:id="24"/>
    </w:p>
    <w:p w14:paraId="6F53CEFF" w14:textId="302536DC" w:rsidR="00C94998" w:rsidRPr="00564398" w:rsidRDefault="00C94998" w:rsidP="00C94998">
      <w:pPr>
        <w:pStyle w:val="BodyAccessibleTextMIRB"/>
        <w:rPr>
          <w:lang w:val="fr-CA"/>
        </w:rPr>
      </w:pPr>
      <w:r w:rsidRPr="00564398">
        <w:rPr>
          <w:lang w:val="fr-CA"/>
        </w:rPr>
        <w:t>M</w:t>
      </w:r>
      <w:r w:rsidR="007167B1">
        <w:rPr>
          <w:lang w:val="fr-CA"/>
        </w:rPr>
        <w:t>NE</w:t>
      </w:r>
      <w:r w:rsidRPr="00564398">
        <w:rPr>
          <w:lang w:val="fr-CA"/>
        </w:rPr>
        <w:t xml:space="preserve"> est un terme générique qui définit les données topographiques et bathymétriques numériques qui sont composées de coordonnées x/y et de valeurs z pour représenter une surface d’élévation.</w:t>
      </w:r>
    </w:p>
    <w:p w14:paraId="7D38F3CF" w14:textId="589F755D" w:rsidR="00C94998" w:rsidRPr="00564398" w:rsidRDefault="00C94998" w:rsidP="00C94998">
      <w:pPr>
        <w:pStyle w:val="BodyAccessibleTextMIRB"/>
        <w:rPr>
          <w:lang w:val="fr-CA"/>
        </w:rPr>
      </w:pPr>
      <w:r w:rsidRPr="00564398">
        <w:rPr>
          <w:lang w:val="fr-CA"/>
        </w:rPr>
        <w:t>Les termes « MNT » et « MNS » devraient être utilisés au lieu du terme « MN</w:t>
      </w:r>
      <w:r w:rsidR="007167B1">
        <w:rPr>
          <w:lang w:val="fr-CA"/>
        </w:rPr>
        <w:t>E</w:t>
      </w:r>
      <w:r w:rsidRPr="00564398">
        <w:rPr>
          <w:lang w:val="fr-CA"/>
        </w:rPr>
        <w:t> » pour définir plus précisément les produits modèles « terre nue » ou « élévation de surface » dans la mesure du possible.</w:t>
      </w:r>
    </w:p>
    <w:p w14:paraId="0CEE510D" w14:textId="132315EA" w:rsidR="00C94998" w:rsidRPr="00564398" w:rsidRDefault="00C94998" w:rsidP="00C94998">
      <w:pPr>
        <w:pStyle w:val="BodyAccessibleTextMIRB"/>
        <w:rPr>
          <w:lang w:val="fr-CA"/>
        </w:rPr>
      </w:pPr>
      <w:r w:rsidRPr="00564398">
        <w:rPr>
          <w:lang w:val="fr-CA"/>
        </w:rPr>
        <w:t>Le terme « MN</w:t>
      </w:r>
      <w:r w:rsidR="007167B1">
        <w:rPr>
          <w:lang w:val="fr-CA"/>
        </w:rPr>
        <w:t>E</w:t>
      </w:r>
      <w:r w:rsidRPr="00564398">
        <w:rPr>
          <w:lang w:val="fr-CA"/>
        </w:rPr>
        <w:t> » doit être utilisé comme terme plus large lorsqu’il s’agit d’un produit générique de données d’élévation. Le MN</w:t>
      </w:r>
      <w:r w:rsidR="007167B1">
        <w:rPr>
          <w:lang w:val="fr-CA"/>
        </w:rPr>
        <w:t>E</w:t>
      </w:r>
      <w:r w:rsidRPr="00564398">
        <w:rPr>
          <w:lang w:val="fr-CA"/>
        </w:rPr>
        <w:t xml:space="preserve"> provincial est un exemple de produit générique d’élévation, comme il a été élaboré à l’aide d’une combinaison de jeux de données d’élévation « MNT » et « MNS » afin d’obtenir une couverture provinciale.</w:t>
      </w:r>
    </w:p>
    <w:p w14:paraId="2DA81526" w14:textId="77777777" w:rsidR="00C94998" w:rsidRPr="00564398" w:rsidRDefault="00C94998" w:rsidP="00C94998">
      <w:pPr>
        <w:pStyle w:val="Heading2NoNumbersMIRB"/>
        <w:rPr>
          <w:lang w:val="fr-CA"/>
        </w:rPr>
      </w:pPr>
      <w:bookmarkStart w:id="25" w:name="_Toc434410276"/>
      <w:bookmarkStart w:id="26" w:name="_Toc471718747"/>
      <w:bookmarkStart w:id="27" w:name="_Toc90642620"/>
      <w:bookmarkStart w:id="28" w:name="_Toc125018975"/>
      <w:bookmarkStart w:id="29" w:name="_Toc225253198"/>
      <w:bookmarkStart w:id="30" w:name="_Toc237519705"/>
      <w:r w:rsidRPr="00564398">
        <w:rPr>
          <w:lang w:val="fr-CA"/>
        </w:rPr>
        <w:t>Modèle numérique de terrain (MNT)</w:t>
      </w:r>
      <w:bookmarkEnd w:id="25"/>
      <w:bookmarkEnd w:id="26"/>
      <w:bookmarkEnd w:id="27"/>
      <w:bookmarkEnd w:id="28"/>
      <w:bookmarkEnd w:id="29"/>
      <w:bookmarkEnd w:id="30"/>
    </w:p>
    <w:p w14:paraId="244019D7" w14:textId="48C8F9C0" w:rsidR="00C94998" w:rsidRPr="00564398" w:rsidRDefault="00C94998" w:rsidP="00C94998">
      <w:pPr>
        <w:pStyle w:val="BodyAccessibleTextMIRB"/>
        <w:rPr>
          <w:lang w:val="fr-CA"/>
        </w:rPr>
      </w:pPr>
      <w:r w:rsidRPr="00564398">
        <w:rPr>
          <w:lang w:val="fr-CA"/>
        </w:rPr>
        <w:t>La surface de la terre nue (surface la plus basse, dernière surface réfléchissante ou LiDAR dernier retour) représente la surface du « terrain nu », après le retrait de la végétation et des éléments construits.</w:t>
      </w:r>
    </w:p>
    <w:p w14:paraId="4A2C0813" w14:textId="77777777" w:rsidR="00C94998" w:rsidRPr="00564398" w:rsidRDefault="00C94998" w:rsidP="00C94998">
      <w:pPr>
        <w:pStyle w:val="BodyAccessibleTextMIRB"/>
        <w:rPr>
          <w:lang w:val="fr-CA"/>
        </w:rPr>
      </w:pPr>
      <w:r w:rsidRPr="00564398">
        <w:rPr>
          <w:lang w:val="fr-CA"/>
        </w:rPr>
        <w:lastRenderedPageBreak/>
        <w:t>La photogrammétrie a traditionnellement généré des MNT lorsque les élévations sont générées par des techniques de compilation manuelle. Sauf indication contraire, la surface de terre nue comprend la surface supérieure des plans d’eau, plutôt que la surface immergée du terrain sous-marin.</w:t>
      </w:r>
    </w:p>
    <w:p w14:paraId="163E98DF" w14:textId="77777777" w:rsidR="00C94998" w:rsidRPr="00564398" w:rsidRDefault="00C94998" w:rsidP="00C94998">
      <w:pPr>
        <w:pStyle w:val="BodyAccessibleTextMIRB"/>
        <w:rPr>
          <w:lang w:val="fr-CA"/>
        </w:rPr>
      </w:pPr>
      <w:r w:rsidRPr="00564398">
        <w:rPr>
          <w:lang w:val="fr-CA"/>
        </w:rPr>
        <w:t>À l’instar d’un MNS, un MNT peut être structuré soit comme un jeu de données vectorielles (composé de points de masse et facultativement de lignes de rupture 3D) pour modéliser les élévations de la terre nue, soit comme un jeu de données matricielles interpolées à partir des données d’élévation vectorielles pour modéliser les élévations de terrain nu.</w:t>
      </w:r>
    </w:p>
    <w:p w14:paraId="7A7B5FED" w14:textId="77777777" w:rsidR="00C94998" w:rsidRPr="00564398" w:rsidRDefault="00C94998" w:rsidP="00C94998">
      <w:pPr>
        <w:pStyle w:val="BodyAccessibleTextMIRB"/>
        <w:rPr>
          <w:lang w:val="fr-CA"/>
        </w:rPr>
      </w:pPr>
      <w:r w:rsidRPr="00564398">
        <w:rPr>
          <w:lang w:val="fr-CA"/>
        </w:rPr>
        <w:t>En utilisant des algorithmes modernes de classification des nuages de points d’élévation et des formats de fichiers, tels que LAS, un MNT peut représenter un jeu de données de points de masse qui a été classifié pour des élévations de « terrain nu ».</w:t>
      </w:r>
    </w:p>
    <w:p w14:paraId="6A1BFAC9" w14:textId="77777777" w:rsidR="00C94998" w:rsidRPr="00564398" w:rsidRDefault="00C94998" w:rsidP="00C94998">
      <w:pPr>
        <w:pStyle w:val="Heading2NoNumbersMIRB"/>
        <w:rPr>
          <w:lang w:val="fr-CA"/>
        </w:rPr>
      </w:pPr>
      <w:bookmarkStart w:id="31" w:name="_Toc471718748"/>
      <w:bookmarkStart w:id="32" w:name="_Toc90642621"/>
      <w:bookmarkStart w:id="33" w:name="_Toc125018976"/>
      <w:bookmarkStart w:id="34" w:name="_Toc225253199"/>
      <w:bookmarkStart w:id="35" w:name="_Toc237519706"/>
      <w:r w:rsidRPr="00564398">
        <w:rPr>
          <w:lang w:val="fr-CA"/>
        </w:rPr>
        <w:t>Modèle numérique de surface (MNS)</w:t>
      </w:r>
      <w:bookmarkEnd w:id="31"/>
      <w:bookmarkEnd w:id="32"/>
      <w:bookmarkEnd w:id="33"/>
      <w:bookmarkEnd w:id="34"/>
      <w:bookmarkEnd w:id="35"/>
    </w:p>
    <w:p w14:paraId="4E70DC3E" w14:textId="77777777" w:rsidR="00C94998" w:rsidRPr="00564398" w:rsidRDefault="00C94998" w:rsidP="00C94998">
      <w:pPr>
        <w:pStyle w:val="BodyAccessibleTextMIRB"/>
        <w:rPr>
          <w:lang w:val="fr-CA"/>
        </w:rPr>
      </w:pPr>
      <w:r w:rsidRPr="00564398">
        <w:rPr>
          <w:lang w:val="fr-CA"/>
        </w:rPr>
        <w:t>Un MNS est la surface réfléchissante la plus élevée des éléments de sol saisis par le capteur. Cette surface peut également être appelée « première surface réfléchissante » ou « LiDAR premier retour ». Le MNS peut inclure la cime des arbres, les toits et les sommets des tours, les poteaux téléphoniques et d’autres éléments naturels ou artificiels; il peut également inclure la surface du sol s’il n’y a pas de couverture végétale. La photogrammétrie, l’IFSAR, le LiDAR et le sonar peuvent tous fournir ce type de surface, mais des caractéristiques telles que la précision et le niveau de détail (capacité à résoudre les éléments de surface souhaités) peuvent varier considérablement d’une technologie à l’autre et même au sein d’une même technologie. Avec le sonar, le MNS peut inclure des navires coulés et d’autres artéfacts, tandis que la surface bathymétrique reflète le terrain naturel sous-marin. De manière semblable, avec la photogrammétrie, le LiDAR et l’IFSAR, la surface réfléchissante peut inclure tout artéfact présent lorsque le capteur a cartographié la zone. Il peut s’agir de voitures et de camions qui passent et d’autres éléments similaires qui ne sont normalement pas considérés comme faisant partie d’un modèle numérique de terrain.</w:t>
      </w:r>
    </w:p>
    <w:p w14:paraId="5ABE0D97" w14:textId="77777777" w:rsidR="00C94998" w:rsidRPr="00564398" w:rsidRDefault="00C94998" w:rsidP="00C94998">
      <w:pPr>
        <w:pStyle w:val="BodyAccessibleTextMIRB"/>
        <w:rPr>
          <w:lang w:val="fr-CA"/>
        </w:rPr>
      </w:pPr>
      <w:r w:rsidRPr="00564398">
        <w:rPr>
          <w:lang w:val="fr-CA"/>
        </w:rPr>
        <w:lastRenderedPageBreak/>
        <w:t>À l’instar d’un MNT, un MNS peut être structuré soit comme un jeu de données vectorielles (composé de points de masse et facultativement de lignes de rupture 3D) pour modéliser les élévations de surface, soit comme un jeu de données matricielles interpolées à partir des données d’élévation vectorielles pour modéliser les élévations de surface.</w:t>
      </w:r>
    </w:p>
    <w:p w14:paraId="5C806B05" w14:textId="77777777" w:rsidR="00C94998" w:rsidRPr="00564398" w:rsidRDefault="00C94998" w:rsidP="00C94998">
      <w:pPr>
        <w:pStyle w:val="BodyAccessibleTextMIRB"/>
        <w:rPr>
          <w:lang w:val="fr-CA"/>
        </w:rPr>
      </w:pPr>
      <w:r w:rsidRPr="00564398">
        <w:rPr>
          <w:lang w:val="fr-CA"/>
        </w:rPr>
        <w:t>En utilisant des algorithmes modernes de classification des nuages de points d’élévation et des formats de fichiers, tels que LAS, un MNS peut représenter un jeu de données de points de masse qui a été classifié pour des éléments d’élévation de surface.</w:t>
      </w:r>
      <w:bookmarkEnd w:id="12"/>
    </w:p>
    <w:p w14:paraId="6109B283" w14:textId="77777777" w:rsidR="00624401" w:rsidRPr="00564398" w:rsidRDefault="00624401" w:rsidP="00C94998">
      <w:pPr>
        <w:pStyle w:val="BodyAccessibleTextMIRB"/>
        <w:rPr>
          <w:lang w:val="fr-CA"/>
        </w:rPr>
      </w:pPr>
    </w:p>
    <w:p w14:paraId="411CD1A0" w14:textId="481C363E" w:rsidR="00624401" w:rsidRPr="00564398" w:rsidRDefault="00624401" w:rsidP="00C94998">
      <w:pPr>
        <w:pStyle w:val="BodyAccessibleTextMIRB"/>
        <w:rPr>
          <w:lang w:val="fr-CA"/>
        </w:rPr>
        <w:sectPr w:rsidR="00624401" w:rsidRPr="00564398" w:rsidSect="001E404A">
          <w:pgSz w:w="12240" w:h="15840"/>
          <w:pgMar w:top="1440" w:right="1440" w:bottom="1440" w:left="1440" w:header="432" w:footer="720" w:gutter="0"/>
          <w:cols w:space="720"/>
          <w:docGrid w:linePitch="360"/>
        </w:sectPr>
      </w:pPr>
    </w:p>
    <w:p w14:paraId="51C71478" w14:textId="55019BC9" w:rsidR="00A451ED" w:rsidRPr="00564398" w:rsidRDefault="00A451ED" w:rsidP="00A451ED">
      <w:pPr>
        <w:pStyle w:val="Heading1MIRBMidPage"/>
        <w:rPr>
          <w:lang w:val="fr-CA"/>
        </w:rPr>
      </w:pPr>
      <w:bookmarkStart w:id="36" w:name="_Toc237519707"/>
      <w:r w:rsidRPr="00564398">
        <w:rPr>
          <w:lang w:val="fr-CA"/>
        </w:rPr>
        <w:lastRenderedPageBreak/>
        <w:t>1.</w:t>
      </w:r>
      <w:r w:rsidR="0009620E" w:rsidRPr="00564398">
        <w:rPr>
          <w:lang w:val="fr-CA"/>
        </w:rPr>
        <w:t xml:space="preserve"> Description du produit</w:t>
      </w:r>
      <w:bookmarkEnd w:id="36"/>
    </w:p>
    <w:p w14:paraId="260B9977" w14:textId="7EDCD62D" w:rsidR="0009620E" w:rsidRPr="00564398" w:rsidRDefault="0009620E" w:rsidP="003702FC">
      <w:pPr>
        <w:pStyle w:val="Heading2NoNumbersMIRB"/>
        <w:rPr>
          <w:lang w:val="fr-CA"/>
        </w:rPr>
      </w:pPr>
      <w:bookmarkStart w:id="37" w:name="_Toc237519708"/>
      <w:r w:rsidRPr="00564398">
        <w:rPr>
          <w:lang w:val="fr-CA"/>
        </w:rPr>
        <w:t>1.1 Détails de l’acquisition</w:t>
      </w:r>
      <w:bookmarkEnd w:id="37"/>
    </w:p>
    <w:p w14:paraId="75AD3D4E" w14:textId="77777777" w:rsidR="0009620E" w:rsidRDefault="0009620E" w:rsidP="0009620E">
      <w:pPr>
        <w:pStyle w:val="BodyAccessibleTextMIRB"/>
        <w:rPr>
          <w:lang w:val="fr-CA"/>
        </w:rPr>
      </w:pPr>
      <w:r w:rsidRPr="00564398">
        <w:rPr>
          <w:lang w:val="fr-CA"/>
        </w:rPr>
        <w:t>Le nuage de points classifiés de l’Ontario (données dérivées de l’imagerie) provient de données acquises dans le cadre du programme d’imagerie IGO. Fugro a été mandaté pour acquérir et traiter l’imagerie numérique pour les projets 2013-2017. L’entrepreneur a fait l’acquisition d’images dans cinq secteurs du projet, au cours d’une année différente pour chaque secteur et dans des conditions de feuilles au sol. Les systèmes d’appareil-photo numérique Leica, y compris l’unité de mesure inertielle (UMI) et les capteurs GPS aériens à double fréquence, ont été utilisés pour l’acquisition d’images numériques. Les produits générés par le programme d’imagerie IGO comprennent : l’imagerie stéréo et les vignettes d’orthophotographie de 1 km sur 1 km en formats GeoTIFF et JPEG2000 avec bandes rouges, vertes, bleues et proche infrarouges.</w:t>
      </w:r>
    </w:p>
    <w:p w14:paraId="6B83B216" w14:textId="77777777" w:rsidR="0008379B" w:rsidRDefault="0008379B" w:rsidP="0009620E">
      <w:pPr>
        <w:pStyle w:val="BodyAccessibleTextMIRB"/>
        <w:rPr>
          <w:lang w:val="fr-CA"/>
        </w:rPr>
      </w:pPr>
    </w:p>
    <w:p w14:paraId="3F177104" w14:textId="77777777" w:rsidR="0008379B" w:rsidRPr="00564398" w:rsidRDefault="0008379B" w:rsidP="0009620E">
      <w:pPr>
        <w:pStyle w:val="BodyAccessibleTextMIRB"/>
        <w:rPr>
          <w:lang w:val="fr-CA"/>
        </w:rPr>
        <w:sectPr w:rsidR="0008379B" w:rsidRPr="00564398" w:rsidSect="001E404A">
          <w:pgSz w:w="12240" w:h="15840"/>
          <w:pgMar w:top="1440" w:right="1440" w:bottom="1440" w:left="1440" w:header="432" w:footer="720" w:gutter="0"/>
          <w:cols w:space="720"/>
          <w:docGrid w:linePitch="360"/>
        </w:sectPr>
      </w:pPr>
    </w:p>
    <w:p w14:paraId="5EBFC9E3" w14:textId="1BCC9466" w:rsidR="00E27F08" w:rsidRPr="00564398" w:rsidRDefault="00E27F08" w:rsidP="00E27F08">
      <w:pPr>
        <w:pStyle w:val="Caption"/>
        <w:keepNext/>
        <w:rPr>
          <w:lang w:val="fr-CA"/>
        </w:rPr>
      </w:pPr>
      <w:bookmarkStart w:id="38" w:name="_Toc237519660"/>
      <w:r w:rsidRPr="00564398">
        <w:rPr>
          <w:lang w:val="fr-CA"/>
        </w:rPr>
        <w:lastRenderedPageBreak/>
        <w:t xml:space="preserve">Tableau </w:t>
      </w:r>
      <w:r w:rsidRPr="00564398">
        <w:rPr>
          <w:lang w:val="fr-CA"/>
        </w:rPr>
        <w:fldChar w:fldCharType="begin"/>
      </w:r>
      <w:r w:rsidRPr="00564398">
        <w:rPr>
          <w:lang w:val="fr-CA"/>
        </w:rPr>
        <w:instrText xml:space="preserve"> SEQ Tableau \* ARABIC </w:instrText>
      </w:r>
      <w:r w:rsidRPr="00564398">
        <w:rPr>
          <w:lang w:val="fr-CA"/>
        </w:rPr>
        <w:fldChar w:fldCharType="separate"/>
      </w:r>
      <w:r w:rsidR="006C5310">
        <w:rPr>
          <w:noProof/>
          <w:lang w:val="fr-CA"/>
        </w:rPr>
        <w:t>1</w:t>
      </w:r>
      <w:r w:rsidRPr="00564398">
        <w:rPr>
          <w:lang w:val="fr-CA"/>
        </w:rPr>
        <w:fldChar w:fldCharType="end"/>
      </w:r>
      <w:r w:rsidR="00564398" w:rsidRPr="00564398">
        <w:rPr>
          <w:lang w:val="fr-CA"/>
        </w:rPr>
        <w:t xml:space="preserve"> </w:t>
      </w:r>
      <w:r w:rsidRPr="00564398">
        <w:rPr>
          <w:lang w:val="fr-CA"/>
        </w:rPr>
        <w:t>: Détails d’acquisition pour les projets du programme d’acquisition d’images d’IGO</w:t>
      </w:r>
      <w:bookmarkEnd w:id="38"/>
    </w:p>
    <w:tbl>
      <w:tblPr>
        <w:tblStyle w:val="TableGrid"/>
        <w:tblW w:w="14459" w:type="dxa"/>
        <w:tblLook w:val="04A0" w:firstRow="1" w:lastRow="0" w:firstColumn="1" w:lastColumn="0" w:noHBand="0" w:noVBand="1"/>
        <w:tblCaption w:val="Détails d’acquisition pour les projets du programme d’imagerie IGO"/>
        <w:tblDescription w:val="Ce tableau contient des renseignements comme le nom du projet, la période d’acquisition, la zone du projet, le système de caméra utilisé, l’altitude de vol au-dessus du terrain moyen et toute note supplémentaire."/>
      </w:tblPr>
      <w:tblGrid>
        <w:gridCol w:w="2961"/>
        <w:gridCol w:w="1975"/>
        <w:gridCol w:w="1499"/>
        <w:gridCol w:w="1975"/>
        <w:gridCol w:w="2160"/>
        <w:gridCol w:w="3889"/>
      </w:tblGrid>
      <w:tr w:rsidR="00E27F08" w:rsidRPr="00564398" w14:paraId="2049C351" w14:textId="77777777" w:rsidTr="00E27F08">
        <w:trPr>
          <w:tblHeader/>
        </w:trPr>
        <w:tc>
          <w:tcPr>
            <w:tcW w:w="2721" w:type="dxa"/>
          </w:tcPr>
          <w:p w14:paraId="04D28475" w14:textId="3EAF7160" w:rsidR="00817735" w:rsidRPr="00564398" w:rsidRDefault="00817735" w:rsidP="00817735">
            <w:pPr>
              <w:pStyle w:val="TableHeaderRowTextMIRB"/>
              <w:rPr>
                <w:lang w:val="fr-CA"/>
              </w:rPr>
            </w:pPr>
            <w:r w:rsidRPr="00564398">
              <w:rPr>
                <w:lang w:val="fr-CA" w:bidi="fr-CA"/>
              </w:rPr>
              <w:t>Zone du projet</w:t>
            </w:r>
          </w:p>
        </w:tc>
        <w:tc>
          <w:tcPr>
            <w:tcW w:w="1814" w:type="dxa"/>
          </w:tcPr>
          <w:p w14:paraId="1B3024D1" w14:textId="6B9D3A47" w:rsidR="00817735" w:rsidRPr="00564398" w:rsidRDefault="00817735" w:rsidP="00817735">
            <w:pPr>
              <w:pStyle w:val="TableHeaderRowTextMIRB"/>
              <w:rPr>
                <w:lang w:val="fr-CA"/>
              </w:rPr>
            </w:pPr>
            <w:r w:rsidRPr="00564398">
              <w:rPr>
                <w:lang w:val="fr-CA" w:bidi="fr-CA"/>
              </w:rPr>
              <w:t>Période d’acquisition</w:t>
            </w:r>
          </w:p>
        </w:tc>
        <w:tc>
          <w:tcPr>
            <w:tcW w:w="1020" w:type="dxa"/>
          </w:tcPr>
          <w:p w14:paraId="21013521" w14:textId="5E20332D" w:rsidR="00817735" w:rsidRPr="00564398" w:rsidRDefault="00E27F08" w:rsidP="00817735">
            <w:pPr>
              <w:pStyle w:val="TableHeaderRowTextMIRB"/>
              <w:rPr>
                <w:lang w:val="fr-CA"/>
              </w:rPr>
            </w:pPr>
            <w:r w:rsidRPr="00564398">
              <w:rPr>
                <w:lang w:val="fr-CA" w:bidi="fr-CA"/>
              </w:rPr>
              <w:t>Superficie</w:t>
            </w:r>
            <w:r w:rsidR="00817735" w:rsidRPr="00564398">
              <w:rPr>
                <w:lang w:val="fr-CA" w:bidi="fr-CA"/>
              </w:rPr>
              <w:t xml:space="preserve"> du projet (km²)</w:t>
            </w:r>
          </w:p>
        </w:tc>
        <w:tc>
          <w:tcPr>
            <w:tcW w:w="1814" w:type="dxa"/>
          </w:tcPr>
          <w:p w14:paraId="465FE63D" w14:textId="499F5315" w:rsidR="00817735" w:rsidRPr="00564398" w:rsidRDefault="00817735" w:rsidP="00817735">
            <w:pPr>
              <w:pStyle w:val="TableHeaderRowTextMIRB"/>
              <w:rPr>
                <w:lang w:val="fr-CA"/>
              </w:rPr>
            </w:pPr>
            <w:r w:rsidRPr="00564398">
              <w:rPr>
                <w:lang w:val="fr-CA" w:bidi="fr-CA"/>
              </w:rPr>
              <w:t>Système de caméra</w:t>
            </w:r>
          </w:p>
        </w:tc>
        <w:tc>
          <w:tcPr>
            <w:tcW w:w="1984" w:type="dxa"/>
          </w:tcPr>
          <w:p w14:paraId="6810954A" w14:textId="00431A69" w:rsidR="00817735" w:rsidRPr="00564398" w:rsidRDefault="00817735" w:rsidP="00817735">
            <w:pPr>
              <w:pStyle w:val="TableHeaderRowTextMIRB"/>
              <w:rPr>
                <w:lang w:val="fr-CA"/>
              </w:rPr>
            </w:pPr>
            <w:r w:rsidRPr="00564398">
              <w:rPr>
                <w:lang w:val="fr-CA" w:bidi="fr-CA"/>
              </w:rPr>
              <w:t>Altitude de vol au-dessus du terrain moyen (ATM)</w:t>
            </w:r>
          </w:p>
        </w:tc>
        <w:tc>
          <w:tcPr>
            <w:tcW w:w="3572" w:type="dxa"/>
          </w:tcPr>
          <w:p w14:paraId="5F3C1DA2" w14:textId="2958D017" w:rsidR="00817735" w:rsidRPr="00564398" w:rsidRDefault="00817735" w:rsidP="00817735">
            <w:pPr>
              <w:pStyle w:val="TableHeaderRowTextMIRB"/>
              <w:rPr>
                <w:lang w:val="fr-CA"/>
              </w:rPr>
            </w:pPr>
            <w:r w:rsidRPr="00564398">
              <w:rPr>
                <w:lang w:val="fr-CA" w:bidi="fr-CA"/>
              </w:rPr>
              <w:t>Remarques supplémentaires</w:t>
            </w:r>
          </w:p>
        </w:tc>
      </w:tr>
      <w:tr w:rsidR="00E27F08" w:rsidRPr="00564398" w14:paraId="3A625C08" w14:textId="77777777" w:rsidTr="00E27F08">
        <w:tc>
          <w:tcPr>
            <w:tcW w:w="2721" w:type="dxa"/>
          </w:tcPr>
          <w:p w14:paraId="48D6D0BE" w14:textId="30181AAF" w:rsidR="00817735" w:rsidRPr="00564398" w:rsidRDefault="00817735" w:rsidP="00817735">
            <w:pPr>
              <w:pStyle w:val="TableBodyTextMIRB"/>
              <w:rPr>
                <w:lang w:val="fr-CA"/>
              </w:rPr>
            </w:pPr>
            <w:r w:rsidRPr="00564398">
              <w:rPr>
                <w:lang w:val="fr-CA" w:bidi="fr-CA"/>
              </w:rPr>
              <w:t>Projet d’orthophotographie du Sud-Ouest de l’Ontario (POSOO) 2010</w:t>
            </w:r>
          </w:p>
        </w:tc>
        <w:tc>
          <w:tcPr>
            <w:tcW w:w="1814" w:type="dxa"/>
          </w:tcPr>
          <w:p w14:paraId="7412EC73" w14:textId="27C47BC0" w:rsidR="00817735" w:rsidRPr="00564398" w:rsidRDefault="00817735" w:rsidP="00817735">
            <w:pPr>
              <w:pStyle w:val="TableBodyTextMIRB"/>
              <w:rPr>
                <w:lang w:val="fr-CA"/>
              </w:rPr>
            </w:pPr>
            <w:r w:rsidRPr="00564398">
              <w:rPr>
                <w:lang w:val="fr-CA" w:bidi="fr-CA"/>
              </w:rPr>
              <w:t>Du 18 mars au 23 avril 2010</w:t>
            </w:r>
          </w:p>
        </w:tc>
        <w:tc>
          <w:tcPr>
            <w:tcW w:w="1020" w:type="dxa"/>
          </w:tcPr>
          <w:p w14:paraId="1505F968" w14:textId="37CC35DD" w:rsidR="00817735" w:rsidRPr="00564398" w:rsidRDefault="00817735" w:rsidP="00817735">
            <w:pPr>
              <w:pStyle w:val="TableBodyTextMIRB"/>
              <w:rPr>
                <w:lang w:val="fr-CA"/>
              </w:rPr>
            </w:pPr>
            <w:r w:rsidRPr="00564398">
              <w:rPr>
                <w:lang w:val="fr-CA" w:bidi="fr-CA"/>
              </w:rPr>
              <w:t>18 779</w:t>
            </w:r>
          </w:p>
        </w:tc>
        <w:tc>
          <w:tcPr>
            <w:tcW w:w="1814" w:type="dxa"/>
          </w:tcPr>
          <w:p w14:paraId="213DC78D" w14:textId="303B3335" w:rsidR="00817735" w:rsidRPr="00564398" w:rsidRDefault="00817735" w:rsidP="00817735">
            <w:pPr>
              <w:pStyle w:val="TableBodyTextMIRB"/>
              <w:rPr>
                <w:lang w:val="fr-CA"/>
              </w:rPr>
            </w:pPr>
            <w:r w:rsidRPr="00564398">
              <w:rPr>
                <w:lang w:val="fr-CA" w:bidi="fr-CA"/>
              </w:rPr>
              <w:t>Vexcel UltraCam X ou Xp</w:t>
            </w:r>
          </w:p>
        </w:tc>
        <w:tc>
          <w:tcPr>
            <w:tcW w:w="1984" w:type="dxa"/>
          </w:tcPr>
          <w:p w14:paraId="5A1D2B9C" w14:textId="6A283C83" w:rsidR="00817735" w:rsidRPr="00564398" w:rsidRDefault="00817735" w:rsidP="00817735">
            <w:pPr>
              <w:pStyle w:val="TableBodyTextMIRB"/>
              <w:rPr>
                <w:lang w:val="fr-CA"/>
              </w:rPr>
            </w:pPr>
            <w:r w:rsidRPr="00564398">
              <w:rPr>
                <w:lang w:val="fr-CA" w:bidi="fr-CA"/>
              </w:rPr>
              <w:t>2 457 m</w:t>
            </w:r>
          </w:p>
        </w:tc>
        <w:tc>
          <w:tcPr>
            <w:tcW w:w="3572" w:type="dxa"/>
          </w:tcPr>
          <w:p w14:paraId="2C1EF323" w14:textId="24A659A3" w:rsidR="00817735" w:rsidRPr="00564398" w:rsidRDefault="00817735" w:rsidP="00817735">
            <w:pPr>
              <w:pStyle w:val="TableBodyTextMIRB"/>
              <w:rPr>
                <w:lang w:val="fr-CA"/>
              </w:rPr>
            </w:pPr>
            <w:r w:rsidRPr="00564398">
              <w:rPr>
                <w:lang w:val="fr-CA" w:bidi="fr-CA"/>
              </w:rPr>
              <w:t>Le nuage de points n’a été généré que pour une partie du POSOO 2010. Ces statistiques s’appliquent à cette zone.</w:t>
            </w:r>
          </w:p>
        </w:tc>
      </w:tr>
      <w:tr w:rsidR="00E27F08" w:rsidRPr="00CF3DAA" w14:paraId="3C9E16AB" w14:textId="77777777" w:rsidTr="00E27F08">
        <w:tc>
          <w:tcPr>
            <w:tcW w:w="2721" w:type="dxa"/>
          </w:tcPr>
          <w:p w14:paraId="6A718255" w14:textId="1CC99936" w:rsidR="00817735" w:rsidRPr="00564398" w:rsidRDefault="00817735" w:rsidP="00817735">
            <w:pPr>
              <w:pStyle w:val="TableBodyTextMIRB"/>
              <w:rPr>
                <w:lang w:val="fr-CA"/>
              </w:rPr>
            </w:pPr>
            <w:r w:rsidRPr="00564398">
              <w:rPr>
                <w:lang w:val="fr-CA" w:bidi="fr-CA"/>
              </w:rPr>
              <w:t>Projet d’orthophotographie du Centre-Sud de l’Ontario (POCSO) 2013</w:t>
            </w:r>
          </w:p>
        </w:tc>
        <w:tc>
          <w:tcPr>
            <w:tcW w:w="1814" w:type="dxa"/>
          </w:tcPr>
          <w:p w14:paraId="1FA1F882" w14:textId="7D075BAB" w:rsidR="00817735" w:rsidRPr="00564398" w:rsidRDefault="00817735" w:rsidP="00817735">
            <w:pPr>
              <w:pStyle w:val="TableBodyTextMIRB"/>
              <w:rPr>
                <w:lang w:val="fr-CA"/>
              </w:rPr>
            </w:pPr>
            <w:r w:rsidRPr="00564398">
              <w:rPr>
                <w:lang w:val="fr-CA" w:bidi="fr-CA"/>
              </w:rPr>
              <w:t>Du 26 avril au 7 mai 2013</w:t>
            </w:r>
          </w:p>
        </w:tc>
        <w:tc>
          <w:tcPr>
            <w:tcW w:w="1020" w:type="dxa"/>
          </w:tcPr>
          <w:p w14:paraId="23C74FD8" w14:textId="1E54B206" w:rsidR="00817735" w:rsidRPr="00564398" w:rsidRDefault="00817735" w:rsidP="00817735">
            <w:pPr>
              <w:pStyle w:val="TableBodyTextMIRB"/>
              <w:rPr>
                <w:lang w:val="fr-CA"/>
              </w:rPr>
            </w:pPr>
            <w:r w:rsidRPr="00564398">
              <w:rPr>
                <w:lang w:val="fr-CA" w:bidi="fr-CA"/>
              </w:rPr>
              <w:t>35 762</w:t>
            </w:r>
          </w:p>
        </w:tc>
        <w:tc>
          <w:tcPr>
            <w:tcW w:w="1814" w:type="dxa"/>
          </w:tcPr>
          <w:p w14:paraId="304EE949" w14:textId="323E503F" w:rsidR="00817735" w:rsidRPr="00564398" w:rsidRDefault="00817735" w:rsidP="00817735">
            <w:pPr>
              <w:pStyle w:val="TableBodyTextMIRB"/>
              <w:rPr>
                <w:lang w:val="fr-CA"/>
              </w:rPr>
            </w:pPr>
            <w:r w:rsidRPr="00564398">
              <w:rPr>
                <w:lang w:val="fr-CA" w:bidi="fr-CA"/>
              </w:rPr>
              <w:t>Leica ADS 80</w:t>
            </w:r>
          </w:p>
        </w:tc>
        <w:tc>
          <w:tcPr>
            <w:tcW w:w="1984" w:type="dxa"/>
          </w:tcPr>
          <w:p w14:paraId="5E586ADD" w14:textId="1B993FFB" w:rsidR="00817735" w:rsidRPr="00564398" w:rsidRDefault="00817735" w:rsidP="00817735">
            <w:pPr>
              <w:pStyle w:val="TableBodyTextMIRB"/>
              <w:rPr>
                <w:lang w:val="fr-CA"/>
              </w:rPr>
            </w:pPr>
            <w:r w:rsidRPr="00564398">
              <w:rPr>
                <w:lang w:val="fr-CA" w:bidi="fr-CA"/>
              </w:rPr>
              <w:t>1 920 m</w:t>
            </w:r>
          </w:p>
        </w:tc>
        <w:tc>
          <w:tcPr>
            <w:tcW w:w="3572" w:type="dxa"/>
          </w:tcPr>
          <w:p w14:paraId="010875DC" w14:textId="61383169" w:rsidR="00817735" w:rsidRPr="00564398" w:rsidRDefault="00817735" w:rsidP="00817735">
            <w:pPr>
              <w:pStyle w:val="TableBodyTextMIRB"/>
              <w:rPr>
                <w:lang w:val="fr-CA"/>
              </w:rPr>
            </w:pPr>
            <w:r w:rsidRPr="00564398">
              <w:rPr>
                <w:lang w:val="fr-CA" w:bidi="fr-CA"/>
              </w:rPr>
              <w:t>40 partenaires financiers ont participé au POCSO</w:t>
            </w:r>
          </w:p>
        </w:tc>
      </w:tr>
      <w:tr w:rsidR="00E27F08" w:rsidRPr="00CF3DAA" w14:paraId="68FC44A1" w14:textId="77777777" w:rsidTr="00E27F08">
        <w:tc>
          <w:tcPr>
            <w:tcW w:w="2721" w:type="dxa"/>
          </w:tcPr>
          <w:p w14:paraId="17D87C3C" w14:textId="43CC6FF2" w:rsidR="00817735" w:rsidRPr="00564398" w:rsidRDefault="00817735" w:rsidP="00817735">
            <w:pPr>
              <w:pStyle w:val="TableBodyTextMIRB"/>
              <w:rPr>
                <w:lang w:val="fr-CA"/>
              </w:rPr>
            </w:pPr>
            <w:r w:rsidRPr="00564398">
              <w:rPr>
                <w:lang w:val="fr-CA" w:bidi="fr-CA"/>
              </w:rPr>
              <w:t>Projet d’acquisition d’images numériques pour l’Est (PAINE) 2014</w:t>
            </w:r>
          </w:p>
        </w:tc>
        <w:tc>
          <w:tcPr>
            <w:tcW w:w="1814" w:type="dxa"/>
          </w:tcPr>
          <w:p w14:paraId="6722CE21" w14:textId="14EF78D9" w:rsidR="00817735" w:rsidRPr="00564398" w:rsidRDefault="00817735" w:rsidP="00817735">
            <w:pPr>
              <w:pStyle w:val="TableBodyTextMIRB"/>
              <w:rPr>
                <w:lang w:val="fr-CA"/>
              </w:rPr>
            </w:pPr>
            <w:r w:rsidRPr="00564398">
              <w:rPr>
                <w:lang w:val="fr-CA" w:bidi="fr-CA"/>
              </w:rPr>
              <w:t>Du 28 avril au 7 juin 2014</w:t>
            </w:r>
          </w:p>
        </w:tc>
        <w:tc>
          <w:tcPr>
            <w:tcW w:w="1020" w:type="dxa"/>
          </w:tcPr>
          <w:p w14:paraId="3D4ABB01" w14:textId="41FBDFD1" w:rsidR="00817735" w:rsidRPr="00564398" w:rsidRDefault="00817735" w:rsidP="00817735">
            <w:pPr>
              <w:pStyle w:val="TableBodyTextMIRB"/>
              <w:rPr>
                <w:lang w:val="fr-CA"/>
              </w:rPr>
            </w:pPr>
            <w:r w:rsidRPr="00564398">
              <w:rPr>
                <w:lang w:val="fr-CA" w:bidi="fr-CA"/>
              </w:rPr>
              <w:t>37 290</w:t>
            </w:r>
          </w:p>
        </w:tc>
        <w:tc>
          <w:tcPr>
            <w:tcW w:w="1814" w:type="dxa"/>
          </w:tcPr>
          <w:p w14:paraId="76F4E83B" w14:textId="76C63D99" w:rsidR="00817735" w:rsidRPr="00564398" w:rsidRDefault="00817735" w:rsidP="00817735">
            <w:pPr>
              <w:pStyle w:val="TableBodyTextMIRB"/>
              <w:rPr>
                <w:lang w:val="fr-CA"/>
              </w:rPr>
            </w:pPr>
            <w:r w:rsidRPr="00564398">
              <w:rPr>
                <w:lang w:val="fr-CA" w:bidi="fr-CA"/>
              </w:rPr>
              <w:t>Leica ADS 100</w:t>
            </w:r>
          </w:p>
        </w:tc>
        <w:tc>
          <w:tcPr>
            <w:tcW w:w="1984" w:type="dxa"/>
          </w:tcPr>
          <w:p w14:paraId="2C7E1B97" w14:textId="2E360D45" w:rsidR="00817735" w:rsidRPr="00564398" w:rsidRDefault="00817735" w:rsidP="00817735">
            <w:pPr>
              <w:pStyle w:val="TableBodyTextMIRB"/>
              <w:rPr>
                <w:lang w:val="fr-CA"/>
              </w:rPr>
            </w:pPr>
            <w:r w:rsidRPr="00564398">
              <w:rPr>
                <w:lang w:val="fr-CA" w:bidi="fr-CA"/>
              </w:rPr>
              <w:t>2 377 m</w:t>
            </w:r>
          </w:p>
        </w:tc>
        <w:tc>
          <w:tcPr>
            <w:tcW w:w="3572" w:type="dxa"/>
          </w:tcPr>
          <w:p w14:paraId="7CF548F1" w14:textId="6AA7DF1D" w:rsidR="00817735" w:rsidRPr="00564398" w:rsidRDefault="00817735" w:rsidP="00817735">
            <w:pPr>
              <w:pStyle w:val="TableBodyTextMIRB"/>
              <w:rPr>
                <w:lang w:val="fr-CA"/>
              </w:rPr>
            </w:pPr>
            <w:r w:rsidRPr="00564398">
              <w:rPr>
                <w:lang w:val="fr-CA" w:bidi="fr-CA"/>
              </w:rPr>
              <w:t>60 partenaires financiers ont participé au PAINE</w:t>
            </w:r>
          </w:p>
        </w:tc>
      </w:tr>
      <w:tr w:rsidR="00E27F08" w:rsidRPr="00CF3DAA" w14:paraId="33BD538B" w14:textId="77777777" w:rsidTr="00E27F08">
        <w:tc>
          <w:tcPr>
            <w:tcW w:w="2721" w:type="dxa"/>
          </w:tcPr>
          <w:p w14:paraId="30E1B0BA" w14:textId="45274D93" w:rsidR="00817735" w:rsidRPr="00564398" w:rsidRDefault="00817735" w:rsidP="00817735">
            <w:pPr>
              <w:pStyle w:val="TableBodyTextMIRB"/>
              <w:rPr>
                <w:lang w:val="fr-CA"/>
              </w:rPr>
            </w:pPr>
            <w:r w:rsidRPr="00564398">
              <w:rPr>
                <w:lang w:val="fr-CA" w:bidi="fr-CA"/>
              </w:rPr>
              <w:t>Projet d’orthophotographie du Sud-Ouest de l’Ontario (POSOO) 2015</w:t>
            </w:r>
          </w:p>
        </w:tc>
        <w:tc>
          <w:tcPr>
            <w:tcW w:w="1814" w:type="dxa"/>
          </w:tcPr>
          <w:p w14:paraId="5D459A0C" w14:textId="0FD7EBC7" w:rsidR="00817735" w:rsidRPr="00564398" w:rsidRDefault="00817735" w:rsidP="00817735">
            <w:pPr>
              <w:pStyle w:val="TableBodyTextMIRB"/>
              <w:rPr>
                <w:lang w:val="fr-CA"/>
              </w:rPr>
            </w:pPr>
            <w:r w:rsidRPr="00564398">
              <w:rPr>
                <w:lang w:val="fr-CA" w:bidi="fr-CA"/>
              </w:rPr>
              <w:t>12</w:t>
            </w:r>
            <w:r w:rsidRPr="00564398">
              <w:rPr>
                <w:vertAlign w:val="superscript"/>
                <w:lang w:val="fr-CA" w:bidi="fr-CA"/>
              </w:rPr>
              <w:t> </w:t>
            </w:r>
            <w:r w:rsidRPr="00564398">
              <w:rPr>
                <w:lang w:val="fr-CA" w:bidi="fr-CA"/>
              </w:rPr>
              <w:t>avril au 23</w:t>
            </w:r>
            <w:r w:rsidRPr="00564398">
              <w:rPr>
                <w:vertAlign w:val="superscript"/>
                <w:lang w:val="fr-CA" w:bidi="fr-CA"/>
              </w:rPr>
              <w:t> </w:t>
            </w:r>
            <w:r w:rsidRPr="00564398">
              <w:rPr>
                <w:lang w:val="fr-CA" w:bidi="fr-CA"/>
              </w:rPr>
              <w:t>mai 2015</w:t>
            </w:r>
          </w:p>
        </w:tc>
        <w:tc>
          <w:tcPr>
            <w:tcW w:w="1020" w:type="dxa"/>
          </w:tcPr>
          <w:p w14:paraId="5233AD54" w14:textId="697CEFEE" w:rsidR="00817735" w:rsidRPr="00564398" w:rsidRDefault="00817735" w:rsidP="00817735">
            <w:pPr>
              <w:pStyle w:val="TableBodyTextMIRB"/>
              <w:rPr>
                <w:lang w:val="fr-CA"/>
              </w:rPr>
            </w:pPr>
            <w:r w:rsidRPr="00564398">
              <w:rPr>
                <w:lang w:val="fr-CA" w:bidi="fr-CA"/>
              </w:rPr>
              <w:t>49 167</w:t>
            </w:r>
          </w:p>
        </w:tc>
        <w:tc>
          <w:tcPr>
            <w:tcW w:w="1814" w:type="dxa"/>
          </w:tcPr>
          <w:p w14:paraId="238D49BB" w14:textId="4C8EDFB4" w:rsidR="00817735" w:rsidRPr="00564398" w:rsidRDefault="00817735" w:rsidP="00817735">
            <w:pPr>
              <w:pStyle w:val="TableBodyTextMIRB"/>
              <w:rPr>
                <w:lang w:val="fr-CA"/>
              </w:rPr>
            </w:pPr>
            <w:r w:rsidRPr="00564398">
              <w:rPr>
                <w:lang w:val="fr-CA" w:bidi="fr-CA"/>
              </w:rPr>
              <w:t>Leica ADS 100</w:t>
            </w:r>
          </w:p>
        </w:tc>
        <w:tc>
          <w:tcPr>
            <w:tcW w:w="1984" w:type="dxa"/>
          </w:tcPr>
          <w:p w14:paraId="7E525915" w14:textId="14C03E43" w:rsidR="00817735" w:rsidRPr="00564398" w:rsidRDefault="00817735" w:rsidP="00817735">
            <w:pPr>
              <w:pStyle w:val="TableBodyTextMIRB"/>
              <w:rPr>
                <w:lang w:val="fr-CA"/>
              </w:rPr>
            </w:pPr>
            <w:r w:rsidRPr="00564398">
              <w:rPr>
                <w:lang w:val="fr-CA" w:bidi="fr-CA"/>
              </w:rPr>
              <w:t>2 506 à 2 535 m</w:t>
            </w:r>
          </w:p>
        </w:tc>
        <w:tc>
          <w:tcPr>
            <w:tcW w:w="3572" w:type="dxa"/>
          </w:tcPr>
          <w:p w14:paraId="383065C7" w14:textId="2E2149D0" w:rsidR="00817735" w:rsidRPr="00564398" w:rsidRDefault="00817735" w:rsidP="00817735">
            <w:pPr>
              <w:pStyle w:val="TableBodyTextMIRB"/>
              <w:rPr>
                <w:lang w:val="fr-CA"/>
              </w:rPr>
            </w:pPr>
            <w:r w:rsidRPr="00564398">
              <w:rPr>
                <w:lang w:val="fr-CA" w:bidi="fr-CA"/>
              </w:rPr>
              <w:t>40 partenaires financiers ont participé au POSOO</w:t>
            </w:r>
          </w:p>
        </w:tc>
      </w:tr>
      <w:tr w:rsidR="00E27F08" w:rsidRPr="00CF3DAA" w14:paraId="7BFBC80F" w14:textId="77777777" w:rsidTr="00E27F08">
        <w:tc>
          <w:tcPr>
            <w:tcW w:w="2721" w:type="dxa"/>
          </w:tcPr>
          <w:p w14:paraId="013AC395" w14:textId="4E197040" w:rsidR="00817735" w:rsidRPr="00564398" w:rsidRDefault="00817735" w:rsidP="00817735">
            <w:pPr>
              <w:pStyle w:val="TableBodyTextMIRB"/>
              <w:rPr>
                <w:lang w:val="fr-CA"/>
              </w:rPr>
            </w:pPr>
            <w:r w:rsidRPr="00564398">
              <w:rPr>
                <w:lang w:val="fr-CA" w:bidi="fr-CA"/>
              </w:rPr>
              <w:t>Projet d’orthophotographie du Centre de l’Ontario (POCO) 2016</w:t>
            </w:r>
          </w:p>
        </w:tc>
        <w:tc>
          <w:tcPr>
            <w:tcW w:w="1814" w:type="dxa"/>
          </w:tcPr>
          <w:p w14:paraId="466DD490" w14:textId="40F4303A" w:rsidR="00817735" w:rsidRPr="00564398" w:rsidRDefault="00817735" w:rsidP="00817735">
            <w:pPr>
              <w:pStyle w:val="TableBodyTextMIRB"/>
              <w:rPr>
                <w:lang w:val="fr-CA"/>
              </w:rPr>
            </w:pPr>
            <w:r w:rsidRPr="00564398">
              <w:rPr>
                <w:lang w:val="fr-CA" w:bidi="fr-CA"/>
              </w:rPr>
              <w:t>Du 6 mai au 10 juin 2016</w:t>
            </w:r>
          </w:p>
        </w:tc>
        <w:tc>
          <w:tcPr>
            <w:tcW w:w="1020" w:type="dxa"/>
          </w:tcPr>
          <w:p w14:paraId="7E80834F" w14:textId="72EAE6E7" w:rsidR="00817735" w:rsidRPr="00564398" w:rsidRDefault="00817735" w:rsidP="00817735">
            <w:pPr>
              <w:pStyle w:val="TableBodyTextMIRB"/>
              <w:rPr>
                <w:lang w:val="fr-CA"/>
              </w:rPr>
            </w:pPr>
            <w:r w:rsidRPr="00564398">
              <w:rPr>
                <w:lang w:val="fr-CA" w:bidi="fr-CA"/>
              </w:rPr>
              <w:t>53 729</w:t>
            </w:r>
          </w:p>
        </w:tc>
        <w:tc>
          <w:tcPr>
            <w:tcW w:w="1814" w:type="dxa"/>
          </w:tcPr>
          <w:p w14:paraId="233A61B1" w14:textId="38A910D9" w:rsidR="00817735" w:rsidRPr="00564398" w:rsidRDefault="00817735" w:rsidP="00817735">
            <w:pPr>
              <w:pStyle w:val="TableBodyTextMIRB"/>
              <w:rPr>
                <w:lang w:val="fr-CA"/>
              </w:rPr>
            </w:pPr>
            <w:r w:rsidRPr="00564398">
              <w:rPr>
                <w:lang w:val="fr-CA" w:bidi="fr-CA"/>
              </w:rPr>
              <w:t>Leica ADS 100</w:t>
            </w:r>
          </w:p>
        </w:tc>
        <w:tc>
          <w:tcPr>
            <w:tcW w:w="1984" w:type="dxa"/>
          </w:tcPr>
          <w:p w14:paraId="11C27DAC" w14:textId="48F82215" w:rsidR="00817735" w:rsidRPr="00564398" w:rsidRDefault="00817735" w:rsidP="00817735">
            <w:pPr>
              <w:pStyle w:val="TableBodyTextMIRB"/>
              <w:rPr>
                <w:lang w:val="fr-CA"/>
              </w:rPr>
            </w:pPr>
            <w:r w:rsidRPr="00564398">
              <w:rPr>
                <w:lang w:val="fr-CA" w:bidi="fr-CA"/>
              </w:rPr>
              <w:t>2 377 m</w:t>
            </w:r>
          </w:p>
        </w:tc>
        <w:tc>
          <w:tcPr>
            <w:tcW w:w="3572" w:type="dxa"/>
          </w:tcPr>
          <w:p w14:paraId="6D5BF610" w14:textId="724063E1" w:rsidR="00817735" w:rsidRPr="00564398" w:rsidRDefault="00817735" w:rsidP="00817735">
            <w:pPr>
              <w:pStyle w:val="TableBodyTextMIRB"/>
              <w:rPr>
                <w:lang w:val="fr-CA"/>
              </w:rPr>
            </w:pPr>
            <w:r w:rsidRPr="00564398">
              <w:rPr>
                <w:lang w:val="fr-CA" w:bidi="fr-CA"/>
              </w:rPr>
              <w:t>Des entités privées et gouvernementales ont collaboré au POCO sous la coordination du MRN</w:t>
            </w:r>
          </w:p>
        </w:tc>
      </w:tr>
      <w:tr w:rsidR="00E27F08" w:rsidRPr="00CF3DAA" w14:paraId="7238AD0B" w14:textId="77777777" w:rsidTr="00E27F08">
        <w:tc>
          <w:tcPr>
            <w:tcW w:w="2721" w:type="dxa"/>
          </w:tcPr>
          <w:p w14:paraId="25E6B574" w14:textId="2B44B04A" w:rsidR="00817735" w:rsidRPr="00564398" w:rsidRDefault="00817735" w:rsidP="00817735">
            <w:pPr>
              <w:pStyle w:val="TableBodyTextMIRB"/>
              <w:rPr>
                <w:lang w:val="fr-CA"/>
              </w:rPr>
            </w:pPr>
            <w:r w:rsidRPr="00564398">
              <w:rPr>
                <w:lang w:val="fr-CA" w:bidi="fr-CA"/>
              </w:rPr>
              <w:t>Projet d’orthophotographie du Nord-Ouest de l’Ontario (PONOO) 2017</w:t>
            </w:r>
          </w:p>
        </w:tc>
        <w:tc>
          <w:tcPr>
            <w:tcW w:w="1814" w:type="dxa"/>
          </w:tcPr>
          <w:p w14:paraId="1ECBDD36" w14:textId="052BE2F9" w:rsidR="00817735" w:rsidRPr="00564398" w:rsidRDefault="00817735" w:rsidP="00817735">
            <w:pPr>
              <w:pStyle w:val="TableBodyTextMIRB"/>
              <w:rPr>
                <w:lang w:val="fr-CA"/>
              </w:rPr>
            </w:pPr>
            <w:r w:rsidRPr="00564398">
              <w:rPr>
                <w:lang w:val="fr-CA" w:bidi="fr-CA"/>
              </w:rPr>
              <w:t>Du 7 au 19 mai 2017</w:t>
            </w:r>
          </w:p>
        </w:tc>
        <w:tc>
          <w:tcPr>
            <w:tcW w:w="1020" w:type="dxa"/>
          </w:tcPr>
          <w:p w14:paraId="0DF231B1" w14:textId="7FAF26FF" w:rsidR="00817735" w:rsidRPr="00564398" w:rsidRDefault="00817735" w:rsidP="00817735">
            <w:pPr>
              <w:pStyle w:val="TableBodyTextMIRB"/>
              <w:rPr>
                <w:lang w:val="fr-CA"/>
              </w:rPr>
            </w:pPr>
            <w:r w:rsidRPr="00564398">
              <w:rPr>
                <w:lang w:val="fr-CA" w:bidi="fr-CA"/>
              </w:rPr>
              <w:t>27 911</w:t>
            </w:r>
          </w:p>
        </w:tc>
        <w:tc>
          <w:tcPr>
            <w:tcW w:w="1814" w:type="dxa"/>
          </w:tcPr>
          <w:p w14:paraId="1F691B4F" w14:textId="7D77FBD8" w:rsidR="00817735" w:rsidRPr="00564398" w:rsidRDefault="00817735" w:rsidP="00817735">
            <w:pPr>
              <w:pStyle w:val="TableBodyTextMIRB"/>
              <w:rPr>
                <w:lang w:val="fr-CA"/>
              </w:rPr>
            </w:pPr>
            <w:r w:rsidRPr="00564398">
              <w:rPr>
                <w:lang w:val="fr-CA" w:bidi="fr-CA"/>
              </w:rPr>
              <w:t>Leica ADS 100</w:t>
            </w:r>
          </w:p>
        </w:tc>
        <w:tc>
          <w:tcPr>
            <w:tcW w:w="1984" w:type="dxa"/>
          </w:tcPr>
          <w:p w14:paraId="1E496E88" w14:textId="7F058D5E" w:rsidR="00817735" w:rsidRPr="00564398" w:rsidRDefault="00817735" w:rsidP="00817735">
            <w:pPr>
              <w:pStyle w:val="TableBodyTextMIRB"/>
              <w:rPr>
                <w:lang w:val="fr-CA"/>
              </w:rPr>
            </w:pPr>
            <w:r w:rsidRPr="00564398">
              <w:rPr>
                <w:lang w:val="fr-CA" w:bidi="fr-CA"/>
              </w:rPr>
              <w:t>2 437 m</w:t>
            </w:r>
          </w:p>
        </w:tc>
        <w:tc>
          <w:tcPr>
            <w:tcW w:w="3572" w:type="dxa"/>
          </w:tcPr>
          <w:p w14:paraId="0222202A" w14:textId="130D51C0" w:rsidR="00817735" w:rsidRPr="00564398" w:rsidRDefault="00817735" w:rsidP="00817735">
            <w:pPr>
              <w:pStyle w:val="TableBodyTextMIRB"/>
              <w:rPr>
                <w:lang w:val="fr-CA"/>
              </w:rPr>
            </w:pPr>
            <w:r w:rsidRPr="00564398">
              <w:rPr>
                <w:lang w:val="fr-CA" w:bidi="fr-CA"/>
              </w:rPr>
              <w:t>Des entités privées et gouvernementales ont collaboré au PONOO sous la coordination du MRN</w:t>
            </w:r>
          </w:p>
        </w:tc>
      </w:tr>
    </w:tbl>
    <w:p w14:paraId="63CE1F93" w14:textId="77777777" w:rsidR="00817735" w:rsidRPr="00564398" w:rsidRDefault="00817735" w:rsidP="00817735">
      <w:pPr>
        <w:pStyle w:val="BodyAccessibleTextMIRB"/>
        <w:rPr>
          <w:lang w:val="fr-CA"/>
        </w:rPr>
      </w:pPr>
    </w:p>
    <w:p w14:paraId="46849681" w14:textId="77777777" w:rsidR="00817735" w:rsidRPr="00564398" w:rsidRDefault="00817735" w:rsidP="00A451ED">
      <w:pPr>
        <w:pStyle w:val="Heading2NoNumbersMIRB"/>
        <w:rPr>
          <w:lang w:val="fr-CA"/>
        </w:rPr>
        <w:sectPr w:rsidR="00817735" w:rsidRPr="00564398" w:rsidSect="00E27F08">
          <w:pgSz w:w="15840" w:h="12240" w:orient="landscape"/>
          <w:pgMar w:top="720" w:right="720" w:bottom="720" w:left="720" w:header="432" w:footer="720" w:gutter="0"/>
          <w:cols w:space="720"/>
          <w:docGrid w:linePitch="360"/>
        </w:sectPr>
      </w:pPr>
    </w:p>
    <w:p w14:paraId="65569AFC" w14:textId="53F0CD35" w:rsidR="00817735" w:rsidRPr="003702FC" w:rsidRDefault="00EC48B4" w:rsidP="003702FC">
      <w:pPr>
        <w:pStyle w:val="Heading2NoNumbersMIRB"/>
        <w:rPr>
          <w:lang w:val="fr-CA"/>
        </w:rPr>
      </w:pPr>
      <w:bookmarkStart w:id="39" w:name="_Toc237519709"/>
      <w:r w:rsidRPr="003702FC">
        <w:rPr>
          <w:lang w:val="fr-CA"/>
        </w:rPr>
        <w:lastRenderedPageBreak/>
        <w:t>1.2 Produit de nuage de points classifiés</w:t>
      </w:r>
      <w:bookmarkEnd w:id="39"/>
    </w:p>
    <w:p w14:paraId="5A39F6BA" w14:textId="77777777" w:rsidR="00EC48B4" w:rsidRPr="00564398" w:rsidRDefault="00EC48B4" w:rsidP="00EC48B4">
      <w:pPr>
        <w:pStyle w:val="BodyAccessibleTextMIRB"/>
        <w:rPr>
          <w:lang w:val="fr-CA"/>
        </w:rPr>
      </w:pPr>
      <w:r w:rsidRPr="00564398">
        <w:rPr>
          <w:lang w:val="fr-CA"/>
        </w:rPr>
        <w:t>Le nuage de points classifiés de l’Ontario (données dérivées de l’imagerie) ne comprend pas des données lidar, mais plutôt fondées sur l’autocorrélation des pixels au moyen de la photographie aérienne. Voir l’annexe C pour en savoir plus sur les différences entre ce produit et les données lidar.</w:t>
      </w:r>
    </w:p>
    <w:p w14:paraId="2C4965F3" w14:textId="7CBB2B56" w:rsidR="00EC48B4" w:rsidRPr="00564398" w:rsidRDefault="00EC48B4" w:rsidP="00EC48B4">
      <w:pPr>
        <w:pStyle w:val="BodyAccessibleTextMIRB"/>
        <w:rPr>
          <w:lang w:val="fr-CA"/>
        </w:rPr>
      </w:pPr>
      <w:r w:rsidRPr="00564398">
        <w:rPr>
          <w:lang w:val="fr-CA"/>
        </w:rPr>
        <w:t>Les nuages de points utilisés ont été produits à partir de l’imagerie stéréoscopique dans le cadre d’un processus de correspondance semi-globale (CSG). Consultez l’annexe D pour en savoir plus sur le processus de production des données de l’entrepreneur. Après avoir publié les nuages de points bruts du POCSO 2013, PAINE 2014 et POSOO 2015, le personnel du MRN a travaillé avec leurs données brutes pour créer un nuage de points classifié, un modèle numérique de surface (MNS) et un modèle numérique de terrain (MNT), comme le montre la figure 1 dans un exemple pour le projet POCSO 2013.</w:t>
      </w:r>
    </w:p>
    <w:p w14:paraId="5E5B0827" w14:textId="6A73ABC5" w:rsidR="00564398" w:rsidRPr="00564398" w:rsidRDefault="001C43A4" w:rsidP="00564398">
      <w:pPr>
        <w:pStyle w:val="BodyAccessibleTextMIRB"/>
        <w:keepNext/>
        <w:jc w:val="center"/>
        <w:rPr>
          <w:lang w:val="fr-CA"/>
        </w:rPr>
      </w:pPr>
      <w:r>
        <w:rPr>
          <w:noProof/>
          <w:lang w:val="fr-CA"/>
        </w:rPr>
        <w:drawing>
          <wp:inline distT="0" distB="0" distL="0" distR="0" wp14:anchorId="575481B1" wp14:editId="4123403C">
            <wp:extent cx="5416550" cy="3923525"/>
            <wp:effectExtent l="0" t="0" r="0" b="1270"/>
            <wp:docPr id="1569867424" name="Picture 2" descr="Image des différents produits du POCSO et de leur création.  Les images stéréoscopiques ont été utilisées pour créer le nuage de points brut et elles ont surpassé le MNE.  Le nuage de points brut a été utilisé en conjonction avec le MNE pour créer le premier nuage de points classifiés. Ce nuage de points classifiés a ensuite été utilisé pour produire le MNT et le M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9867424" name="Picture 2" descr="Image des différents produits du POCSO et de leur création.  Les images stéréoscopiques ont été utilisées pour créer le nuage de points brut et elles ont surpassé le MNE.  Le nuage de points brut a été utilisé en conjonction avec le MNE pour créer le premier nuage de points classifiés. Ce nuage de points classifiés a ensuite été utilisé pour produire le MNT et le MNS."/>
                    <pic:cNvPicPr/>
                  </pic:nvPicPr>
                  <pic:blipFill>
                    <a:blip r:embed="rId16">
                      <a:extLst>
                        <a:ext uri="{28A0092B-C50C-407E-A947-70E740481C1C}">
                          <a14:useLocalDpi xmlns:a14="http://schemas.microsoft.com/office/drawing/2010/main" val="0"/>
                        </a:ext>
                      </a:extLst>
                    </a:blip>
                    <a:stretch>
                      <a:fillRect/>
                    </a:stretch>
                  </pic:blipFill>
                  <pic:spPr>
                    <a:xfrm>
                      <a:off x="0" y="0"/>
                      <a:ext cx="5449579" cy="3947450"/>
                    </a:xfrm>
                    <a:prstGeom prst="rect">
                      <a:avLst/>
                    </a:prstGeom>
                  </pic:spPr>
                </pic:pic>
              </a:graphicData>
            </a:graphic>
          </wp:inline>
        </w:drawing>
      </w:r>
    </w:p>
    <w:p w14:paraId="73BE8A6B" w14:textId="4AA10988" w:rsidR="00EC48B4" w:rsidRDefault="00564398" w:rsidP="00564398">
      <w:pPr>
        <w:pStyle w:val="Caption"/>
        <w:rPr>
          <w:lang w:val="fr-CA"/>
        </w:rPr>
      </w:pPr>
      <w:bookmarkStart w:id="40" w:name="_Toc237519666"/>
      <w:r w:rsidRPr="00564398">
        <w:rPr>
          <w:lang w:val="fr-CA"/>
        </w:rPr>
        <w:t xml:space="preserve">Figure </w:t>
      </w:r>
      <w:r w:rsidRPr="00564398">
        <w:rPr>
          <w:lang w:val="fr-CA"/>
        </w:rPr>
        <w:fldChar w:fldCharType="begin"/>
      </w:r>
      <w:r w:rsidRPr="00564398">
        <w:rPr>
          <w:lang w:val="fr-CA"/>
        </w:rPr>
        <w:instrText xml:space="preserve"> SEQ Figure \* ARABIC </w:instrText>
      </w:r>
      <w:r w:rsidRPr="00564398">
        <w:rPr>
          <w:lang w:val="fr-CA"/>
        </w:rPr>
        <w:fldChar w:fldCharType="separate"/>
      </w:r>
      <w:r w:rsidR="005850F3">
        <w:rPr>
          <w:noProof/>
          <w:lang w:val="fr-CA"/>
        </w:rPr>
        <w:t>1</w:t>
      </w:r>
      <w:r w:rsidRPr="00564398">
        <w:rPr>
          <w:lang w:val="fr-CA"/>
        </w:rPr>
        <w:fldChar w:fldCharType="end"/>
      </w:r>
      <w:r w:rsidRPr="00564398">
        <w:rPr>
          <w:lang w:val="fr-CA"/>
        </w:rPr>
        <w:t xml:space="preserve"> : Produits du POCSO</w:t>
      </w:r>
      <w:bookmarkEnd w:id="40"/>
    </w:p>
    <w:p w14:paraId="7BB1B836" w14:textId="1E56EB93" w:rsidR="00564398" w:rsidRPr="00564398" w:rsidRDefault="00564398" w:rsidP="00564398">
      <w:pPr>
        <w:pStyle w:val="BodyAccessibleTextMIRB"/>
        <w:rPr>
          <w:lang w:val="fr-CA"/>
        </w:rPr>
      </w:pPr>
      <w:r w:rsidRPr="00564398">
        <w:rPr>
          <w:lang w:val="fr-CA"/>
        </w:rPr>
        <w:lastRenderedPageBreak/>
        <w:t>Le nuage de points brut des lignes de vol qui se chevauchaient a été rééchantillonné à un espacement de 50 cm et redécoupé en vignettes de 1 km sur 1 km, puis réassemblé en format LAS. Cela réduit le nombre de points redondants et le volume de données. Lors du redécoupage, une comparaison avec le MN</w:t>
      </w:r>
      <w:r w:rsidR="008B0E7D">
        <w:rPr>
          <w:lang w:val="fr-CA"/>
        </w:rPr>
        <w:t>E</w:t>
      </w:r>
      <w:r w:rsidRPr="00564398">
        <w:rPr>
          <w:lang w:val="fr-CA"/>
        </w:rPr>
        <w:t xml:space="preserve"> fourni par l’entrepreneur a été effectuée pour attribuer automatiquement la classification LAS. Si le MN</w:t>
      </w:r>
      <w:r w:rsidR="008B0E7D">
        <w:rPr>
          <w:lang w:val="fr-CA"/>
        </w:rPr>
        <w:t>E</w:t>
      </w:r>
      <w:r w:rsidRPr="00564398">
        <w:rPr>
          <w:lang w:val="fr-CA"/>
        </w:rPr>
        <w:t xml:space="preserve"> se trouvait à moins de 50 cm verticalement, on lui a attribué un code de classification LAS 2 (Sol), sinon on lui a attribué un code LAS 0 (Jamais classé).</w:t>
      </w:r>
    </w:p>
    <w:p w14:paraId="6BF4ED7F" w14:textId="7427FBBF" w:rsidR="00564398" w:rsidRPr="00564398" w:rsidRDefault="00564398" w:rsidP="00564398">
      <w:pPr>
        <w:pStyle w:val="BodyAccessibleTextMIRB"/>
        <w:rPr>
          <w:lang w:val="fr-CA"/>
        </w:rPr>
      </w:pPr>
      <w:r w:rsidRPr="00564398">
        <w:rPr>
          <w:lang w:val="fr-CA"/>
        </w:rPr>
        <w:t>Pour les projets POCO 2016 et PONOO 2017, les points sont espacés de 1,2 m et ont été classés par l’entrepreneur comme étant non classés ou non attribués (1), sol (2) et bruit (7). Les points au sol ont été utilisés par l’entrepreneur pour produire un MN</w:t>
      </w:r>
      <w:r w:rsidR="008B0E7D">
        <w:rPr>
          <w:lang w:val="fr-CA"/>
        </w:rPr>
        <w:t>E</w:t>
      </w:r>
      <w:r w:rsidRPr="00564398">
        <w:rPr>
          <w:lang w:val="fr-CA"/>
        </w:rPr>
        <w:t xml:space="preserve"> qui était un intrant du processus d’orthorectification utilisé pour produire l’orthoimage. Voir la figure 2 pour un exemple de nuage de points. Le produit est distribué dans l’état original, tel que fourni par l’entrepreneur en imagerie sans modification.</w:t>
      </w:r>
    </w:p>
    <w:p w14:paraId="1CFE7712" w14:textId="22C4FBF8" w:rsidR="00564398" w:rsidRDefault="00564398" w:rsidP="00564398">
      <w:pPr>
        <w:pStyle w:val="BodyAccessibleTextMIRB"/>
        <w:rPr>
          <w:lang w:val="fr-CA"/>
        </w:rPr>
      </w:pPr>
      <w:r w:rsidRPr="00564398">
        <w:rPr>
          <w:lang w:val="fr-CA"/>
        </w:rPr>
        <w:t xml:space="preserve">Le nuage de points du POSOO 2010 a été généré par le personnel du MRN au moyen d’un processus de correspondance semi-globale à l’aide du logiciel ImageStation Automatic Elevations Extended. Le processus a été exécuté au deuxième niveau d’aperçu, produisant un nuage de points avec un espacement de 54 cm. Ce nuage a été classé à l’aide de MCC-Lidar 2.1 (https://sourceforge.net/projects/mcclidar/). L’exactitude de la classification n’a pas été évaluée. Le nuage de points a été généré, mais n’a pas été classé pour certaines zones du POSOO 2010. Pour ces données, voir le </w:t>
      </w:r>
      <w:hyperlink r:id="rId17" w:history="1">
        <w:r w:rsidRPr="00AD30B5">
          <w:rPr>
            <w:rStyle w:val="HyperlinkMIRBChar"/>
            <w:lang w:val="fr-CA"/>
          </w:rPr>
          <w:t>nuage de points brut de l’Ontario (données dérivées de l’imagerie)</w:t>
        </w:r>
      </w:hyperlink>
      <w:r w:rsidRPr="00564398">
        <w:rPr>
          <w:lang w:val="fr-CA"/>
        </w:rPr>
        <w:t xml:space="preserve"> (https://geohub-fr.lio.gov.on.ca/maps/9a6106631899408794c79da028fb0b48).</w:t>
      </w:r>
    </w:p>
    <w:p w14:paraId="1581D1BE" w14:textId="77777777" w:rsidR="00007B66" w:rsidRDefault="00007B66" w:rsidP="00007B66">
      <w:pPr>
        <w:pStyle w:val="BodyAccessibleTextMIRB"/>
        <w:keepNext/>
        <w:jc w:val="center"/>
      </w:pPr>
      <w:r w:rsidRPr="0022430F">
        <w:rPr>
          <w:noProof/>
          <w:lang w:bidi="fr-CA"/>
        </w:rPr>
        <w:lastRenderedPageBreak/>
        <w:drawing>
          <wp:inline distT="0" distB="0" distL="0" distR="0" wp14:anchorId="0A0B9DA3" wp14:editId="0D964FA2">
            <wp:extent cx="5791200" cy="5224362"/>
            <wp:effectExtent l="0" t="0" r="0" b="0"/>
            <wp:docPr id="1" name="Image 1" descr="Château d’eau de Sudbu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 1" descr="Château d’eau de Sudbury."/>
                    <pic:cNvPicPr/>
                  </pic:nvPicPr>
                  <pic:blipFill>
                    <a:blip r:embed="rId18"/>
                    <a:stretch>
                      <a:fillRect/>
                    </a:stretch>
                  </pic:blipFill>
                  <pic:spPr>
                    <a:xfrm>
                      <a:off x="0" y="0"/>
                      <a:ext cx="5814530" cy="5245409"/>
                    </a:xfrm>
                    <a:prstGeom prst="rect">
                      <a:avLst/>
                    </a:prstGeom>
                  </pic:spPr>
                </pic:pic>
              </a:graphicData>
            </a:graphic>
          </wp:inline>
        </w:drawing>
      </w:r>
    </w:p>
    <w:p w14:paraId="77E6D1B6" w14:textId="0D74F233" w:rsidR="00007B66" w:rsidRDefault="00007B66" w:rsidP="00007B66">
      <w:pPr>
        <w:pStyle w:val="Caption"/>
        <w:rPr>
          <w:lang w:val="fr-CA"/>
        </w:rPr>
      </w:pPr>
      <w:bookmarkStart w:id="41" w:name="_Toc237519667"/>
      <w:r w:rsidRPr="00007B66">
        <w:rPr>
          <w:lang w:val="fr-CA"/>
        </w:rPr>
        <w:t xml:space="preserve">Figure </w:t>
      </w:r>
      <w:r w:rsidRPr="00007B66">
        <w:rPr>
          <w:lang w:val="fr-CA"/>
        </w:rPr>
        <w:fldChar w:fldCharType="begin"/>
      </w:r>
      <w:r w:rsidRPr="00007B66">
        <w:rPr>
          <w:lang w:val="fr-CA"/>
        </w:rPr>
        <w:instrText xml:space="preserve"> SEQ Figure \* ARABIC </w:instrText>
      </w:r>
      <w:r w:rsidRPr="00007B66">
        <w:rPr>
          <w:lang w:val="fr-CA"/>
        </w:rPr>
        <w:fldChar w:fldCharType="separate"/>
      </w:r>
      <w:r w:rsidR="005850F3">
        <w:rPr>
          <w:noProof/>
          <w:lang w:val="fr-CA"/>
        </w:rPr>
        <w:t>2</w:t>
      </w:r>
      <w:r w:rsidRPr="00007B66">
        <w:rPr>
          <w:lang w:val="fr-CA"/>
        </w:rPr>
        <w:fldChar w:fldCharType="end"/>
      </w:r>
      <w:r>
        <w:rPr>
          <w:lang w:val="fr-CA"/>
        </w:rPr>
        <w:t xml:space="preserve"> : </w:t>
      </w:r>
      <w:r w:rsidRPr="00007B66">
        <w:rPr>
          <w:lang w:val="fr-CA"/>
        </w:rPr>
        <w:t>Château d’eau de Sudbury. Vues de perspective et de profil du nuage de points classifiés du POCO 2016 affiché par valeur d’élévation, par rapport à l’orthoimage</w:t>
      </w:r>
      <w:bookmarkEnd w:id="41"/>
    </w:p>
    <w:p w14:paraId="1A3BDEC8" w14:textId="77777777" w:rsidR="00007B66" w:rsidRDefault="00007B66">
      <w:pPr>
        <w:rPr>
          <w:rFonts w:eastAsiaTheme="minorEastAsia" w:cstheme="minorBidi"/>
          <w:bCs/>
          <w:color w:val="0B1A2E" w:themeColor="accent3" w:themeShade="80"/>
          <w:sz w:val="24"/>
          <w:szCs w:val="18"/>
          <w:lang w:val="fr-CA" w:eastAsia="en-US"/>
        </w:rPr>
      </w:pPr>
      <w:r>
        <w:rPr>
          <w:lang w:val="fr-CA"/>
        </w:rPr>
        <w:br w:type="page"/>
      </w:r>
    </w:p>
    <w:p w14:paraId="34E6F4F8" w14:textId="1ADC5521" w:rsidR="00007B66" w:rsidRDefault="00007B66" w:rsidP="00007B66">
      <w:pPr>
        <w:pStyle w:val="Heading2NoNumbersMIRB"/>
        <w:rPr>
          <w:lang w:val="fr-CA"/>
        </w:rPr>
      </w:pPr>
      <w:bookmarkStart w:id="42" w:name="_Toc237519710"/>
      <w:r w:rsidRPr="00007B66">
        <w:rPr>
          <w:lang w:val="fr-CA"/>
        </w:rPr>
        <w:lastRenderedPageBreak/>
        <w:t>1.3 Étendues géographiques</w:t>
      </w:r>
      <w:bookmarkEnd w:id="42"/>
    </w:p>
    <w:p w14:paraId="33429C22" w14:textId="77777777" w:rsidR="00007B66" w:rsidRPr="0022430F" w:rsidRDefault="00007B66" w:rsidP="00007B66">
      <w:pPr>
        <w:pStyle w:val="CorpsdutexteaccessibleDCRI"/>
        <w:keepNext/>
      </w:pPr>
      <w:bookmarkStart w:id="43" w:name="_Hlk19544531"/>
      <w:r w:rsidRPr="0022430F">
        <w:rPr>
          <w:lang w:bidi="fr-CA"/>
        </w:rPr>
        <w:t>Le programme d’acquisition d’Information géospatiale de l’Ontario (IGO) fournit des images à haute résolution sur un cycle de cinq ans pour le sud de l’Ontario et certaines parties du nord. De plus, des données de nuage de points ont été générées pour des parties du POSOO 2010. Voir la figure 3 pour l’étendue des projets d’imagerie.</w:t>
      </w:r>
    </w:p>
    <w:bookmarkEnd w:id="43"/>
    <w:p w14:paraId="1C8E61F8" w14:textId="77777777" w:rsidR="00007B66" w:rsidRDefault="00007B66" w:rsidP="00007B66">
      <w:pPr>
        <w:pStyle w:val="BodyAccessibleTextMIRB"/>
        <w:keepNext/>
        <w:jc w:val="center"/>
      </w:pPr>
      <w:r w:rsidRPr="0022430F">
        <w:rPr>
          <w:noProof/>
          <w:lang w:bidi="fr-CA"/>
        </w:rPr>
        <w:drawing>
          <wp:inline distT="0" distB="0" distL="0" distR="0" wp14:anchorId="41019292" wp14:editId="0C564099">
            <wp:extent cx="5943600" cy="4567555"/>
            <wp:effectExtent l="19050" t="19050" r="19050" b="23495"/>
            <wp:docPr id="4" name="Image 4" descr="Les limites des projets d’acquisition d’imagerie d’IGO superposées sur une carte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 4" descr="Les limites des projets d’acquisition d’imagerie d’IGO superposées sur une carte de l’Ontario."/>
                    <pic:cNvPicPr/>
                  </pic:nvPicPr>
                  <pic:blipFill>
                    <a:blip r:embed="rId19"/>
                    <a:stretch>
                      <a:fillRect/>
                    </a:stretch>
                  </pic:blipFill>
                  <pic:spPr>
                    <a:xfrm>
                      <a:off x="0" y="0"/>
                      <a:ext cx="5943600" cy="4567555"/>
                    </a:xfrm>
                    <a:prstGeom prst="rect">
                      <a:avLst/>
                    </a:prstGeom>
                    <a:ln>
                      <a:solidFill>
                        <a:schemeClr val="accent1"/>
                      </a:solidFill>
                    </a:ln>
                  </pic:spPr>
                </pic:pic>
              </a:graphicData>
            </a:graphic>
          </wp:inline>
        </w:drawing>
      </w:r>
    </w:p>
    <w:p w14:paraId="40574044" w14:textId="16675DE8" w:rsidR="00007B66" w:rsidRDefault="00007B66" w:rsidP="00007B66">
      <w:pPr>
        <w:pStyle w:val="Caption"/>
        <w:rPr>
          <w:lang w:val="fr-CA"/>
        </w:rPr>
      </w:pPr>
      <w:bookmarkStart w:id="44" w:name="_Toc237519668"/>
      <w:r w:rsidRPr="00007B66">
        <w:rPr>
          <w:lang w:val="fr-CA"/>
        </w:rPr>
        <w:t xml:space="preserve">Figure </w:t>
      </w:r>
      <w:r w:rsidRPr="00007B66">
        <w:rPr>
          <w:lang w:val="fr-CA"/>
        </w:rPr>
        <w:fldChar w:fldCharType="begin"/>
      </w:r>
      <w:r w:rsidRPr="00007B66">
        <w:rPr>
          <w:lang w:val="fr-CA"/>
        </w:rPr>
        <w:instrText xml:space="preserve"> SEQ Figure \* ARABIC </w:instrText>
      </w:r>
      <w:r w:rsidRPr="00007B66">
        <w:rPr>
          <w:lang w:val="fr-CA"/>
        </w:rPr>
        <w:fldChar w:fldCharType="separate"/>
      </w:r>
      <w:r w:rsidR="005850F3">
        <w:rPr>
          <w:noProof/>
          <w:lang w:val="fr-CA"/>
        </w:rPr>
        <w:t>3</w:t>
      </w:r>
      <w:r w:rsidRPr="00007B66">
        <w:rPr>
          <w:lang w:val="fr-CA"/>
        </w:rPr>
        <w:fldChar w:fldCharType="end"/>
      </w:r>
      <w:r>
        <w:rPr>
          <w:lang w:val="fr-CA"/>
        </w:rPr>
        <w:t> :</w:t>
      </w:r>
      <w:r w:rsidRPr="00007B66">
        <w:rPr>
          <w:lang w:val="fr-CA"/>
        </w:rPr>
        <w:t xml:space="preserve"> Étendues des projets du programme d’acquisition d’images d’IGO</w:t>
      </w:r>
      <w:bookmarkEnd w:id="44"/>
    </w:p>
    <w:p w14:paraId="15674437" w14:textId="77777777" w:rsidR="00007B66" w:rsidRDefault="00007B66">
      <w:pPr>
        <w:rPr>
          <w:rFonts w:eastAsiaTheme="minorEastAsia" w:cstheme="minorBidi"/>
          <w:bCs/>
          <w:color w:val="0B1A2E" w:themeColor="accent3" w:themeShade="80"/>
          <w:sz w:val="24"/>
          <w:szCs w:val="18"/>
          <w:lang w:val="fr-CA" w:eastAsia="en-US"/>
        </w:rPr>
      </w:pPr>
      <w:r>
        <w:rPr>
          <w:lang w:val="fr-CA"/>
        </w:rPr>
        <w:br w:type="page"/>
      </w:r>
    </w:p>
    <w:p w14:paraId="5D40E1DC" w14:textId="77777777" w:rsidR="00007B66" w:rsidRPr="0022430F" w:rsidRDefault="00007B66" w:rsidP="00007B66">
      <w:pPr>
        <w:pStyle w:val="CorpsdutexteaccessibleDCRI"/>
        <w:keepNext/>
        <w:spacing w:after="0"/>
      </w:pPr>
      <w:bookmarkStart w:id="45" w:name="_Hlk19544974"/>
      <w:r w:rsidRPr="0022430F">
        <w:rPr>
          <w:lang w:bidi="fr-CA"/>
        </w:rPr>
        <w:lastRenderedPageBreak/>
        <w:t>Le nuage de points classifiés du POSOO 2010 contient 18 779 vignettes (1 km sur 1 km) qui ne se chevauchent pas. Le produit couvre les comtés d’Essex, Lambton, Middlesex et Huron (figure 4).</w:t>
      </w:r>
    </w:p>
    <w:bookmarkEnd w:id="45"/>
    <w:p w14:paraId="6AEC41C6" w14:textId="77777777" w:rsidR="00007B66" w:rsidRDefault="00007B66" w:rsidP="00007B66">
      <w:pPr>
        <w:pStyle w:val="BodyAccessibleTextMIRB"/>
        <w:keepNext/>
        <w:spacing w:after="0"/>
        <w:jc w:val="center"/>
      </w:pPr>
      <w:r w:rsidRPr="0022430F">
        <w:rPr>
          <w:noProof/>
          <w:lang w:bidi="fr-CA"/>
        </w:rPr>
        <w:drawing>
          <wp:inline distT="0" distB="0" distL="0" distR="0" wp14:anchorId="420FB7C5" wp14:editId="7009D455">
            <wp:extent cx="5534025" cy="6872596"/>
            <wp:effectExtent l="19050" t="19050" r="9525" b="24130"/>
            <wp:docPr id="10" name="Image 10" descr="Étendue du nuage de points classifiés du POSOO 2010 tracée en rouge et superposée sur une carte du sud-ouest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5560147" cy="6905036"/>
                    </a:xfrm>
                    <a:prstGeom prst="rect">
                      <a:avLst/>
                    </a:prstGeom>
                    <a:ln>
                      <a:solidFill>
                        <a:schemeClr val="accent1"/>
                      </a:solidFill>
                    </a:ln>
                  </pic:spPr>
                </pic:pic>
              </a:graphicData>
            </a:graphic>
          </wp:inline>
        </w:drawing>
      </w:r>
    </w:p>
    <w:p w14:paraId="5269D938" w14:textId="3959C681" w:rsidR="00007B66" w:rsidRDefault="00007B66" w:rsidP="00007B66">
      <w:pPr>
        <w:pStyle w:val="Caption"/>
        <w:spacing w:after="0"/>
        <w:rPr>
          <w:lang w:val="fr-CA" w:bidi="fr-CA"/>
        </w:rPr>
      </w:pPr>
      <w:bookmarkStart w:id="46" w:name="_Toc237519669"/>
      <w:r w:rsidRPr="00007B66">
        <w:rPr>
          <w:lang w:val="fr-CA"/>
        </w:rPr>
        <w:t xml:space="preserve">Figure </w:t>
      </w:r>
      <w:r w:rsidRPr="00007B66">
        <w:rPr>
          <w:lang w:val="fr-CA"/>
        </w:rPr>
        <w:fldChar w:fldCharType="begin"/>
      </w:r>
      <w:r w:rsidRPr="00007B66">
        <w:rPr>
          <w:lang w:val="fr-CA"/>
        </w:rPr>
        <w:instrText xml:space="preserve"> SEQ Figure \* ARABIC </w:instrText>
      </w:r>
      <w:r w:rsidRPr="00007B66">
        <w:rPr>
          <w:lang w:val="fr-CA"/>
        </w:rPr>
        <w:fldChar w:fldCharType="separate"/>
      </w:r>
      <w:r w:rsidR="005850F3">
        <w:rPr>
          <w:noProof/>
          <w:lang w:val="fr-CA"/>
        </w:rPr>
        <w:t>4</w:t>
      </w:r>
      <w:r w:rsidRPr="00007B66">
        <w:rPr>
          <w:lang w:val="fr-CA"/>
        </w:rPr>
        <w:fldChar w:fldCharType="end"/>
      </w:r>
      <w:r>
        <w:rPr>
          <w:lang w:val="fr-CA"/>
        </w:rPr>
        <w:t> :</w:t>
      </w:r>
      <w:r w:rsidRPr="00007B66">
        <w:rPr>
          <w:lang w:val="fr-CA" w:bidi="fr-CA"/>
        </w:rPr>
        <w:t xml:space="preserve"> Étendue du nuage de points classifiés du POSOO 2010</w:t>
      </w:r>
      <w:bookmarkEnd w:id="46"/>
    </w:p>
    <w:p w14:paraId="2867F9A9" w14:textId="3634A76B" w:rsidR="00007B66" w:rsidRDefault="00007B66" w:rsidP="00007B66">
      <w:pPr>
        <w:pStyle w:val="BodyAccessibleTextMIRB"/>
        <w:rPr>
          <w:lang w:val="fr-CA" w:bidi="fr-CA"/>
        </w:rPr>
      </w:pPr>
      <w:r w:rsidRPr="00007B66">
        <w:rPr>
          <w:lang w:val="fr-CA" w:bidi="fr-CA"/>
        </w:rPr>
        <w:lastRenderedPageBreak/>
        <w:t xml:space="preserve">La zone du projet du POCSO 2013 contient 35 921 vignettes (1 km sur 1 km). Ces vignettes ne se chevauchent pas, sauf entre les zones UTM 17 et 18 (voir la figure 5). </w:t>
      </w:r>
      <w:bookmarkStart w:id="47" w:name="_Hlk19544811"/>
      <w:r w:rsidRPr="00007B66">
        <w:rPr>
          <w:lang w:val="fr-CA" w:bidi="fr-CA"/>
        </w:rPr>
        <w:t>Le produit couvre le Centre-Sud de l’Ontario, notamment le sud du parc Algonquin; les comtés de Haliburton, Hastings, Northumberland, Peterborough, Prince Edward et Simcoe; le district de Muskoka; la partie sud de Parry Sound; et les villes de Barrie, Belleville, Kawartha Lakes, Orillia, Peterborough et Quinte West.</w:t>
      </w:r>
      <w:bookmarkEnd w:id="47"/>
    </w:p>
    <w:p w14:paraId="622D1EDB" w14:textId="77777777" w:rsidR="00007B66" w:rsidRDefault="00007B66" w:rsidP="00007B66">
      <w:pPr>
        <w:pStyle w:val="BodyAccessibleTextMIRB"/>
        <w:keepNext/>
        <w:jc w:val="center"/>
      </w:pPr>
      <w:r w:rsidRPr="0022430F">
        <w:rPr>
          <w:noProof/>
          <w:lang w:bidi="fr-CA"/>
        </w:rPr>
        <w:drawing>
          <wp:inline distT="0" distB="0" distL="0" distR="0" wp14:anchorId="6E28793A" wp14:editId="01B36B4C">
            <wp:extent cx="4731488" cy="3864647"/>
            <wp:effectExtent l="19050" t="19050" r="12065" b="21590"/>
            <wp:docPr id="24" name="Image 24" descr="Index des vignettes du nuages de points classifiés du POCSO superposées sur une carte montrant l’étendue dans le Centre-Sud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Image 24" descr="Index des vignettes du nuages de points classifiés du POCSO superposées sur une carte montrant l’étendue dans le Centre-Sud de l’Ontario."/>
                    <pic:cNvPicPr/>
                  </pic:nvPicPr>
                  <pic:blipFill>
                    <a:blip r:embed="rId21" cstate="print">
                      <a:extLst>
                        <a:ext uri="{28A0092B-C50C-407E-A947-70E740481C1C}">
                          <a14:useLocalDpi xmlns:a14="http://schemas.microsoft.com/office/drawing/2010/main" val="0"/>
                        </a:ext>
                      </a:extLst>
                    </a:blip>
                    <a:stretch>
                      <a:fillRect/>
                    </a:stretch>
                  </pic:blipFill>
                  <pic:spPr>
                    <a:xfrm>
                      <a:off x="0" y="0"/>
                      <a:ext cx="4736936" cy="3869097"/>
                    </a:xfrm>
                    <a:prstGeom prst="rect">
                      <a:avLst/>
                    </a:prstGeom>
                    <a:ln>
                      <a:solidFill>
                        <a:schemeClr val="accent1"/>
                      </a:solidFill>
                    </a:ln>
                  </pic:spPr>
                </pic:pic>
              </a:graphicData>
            </a:graphic>
          </wp:inline>
        </w:drawing>
      </w:r>
    </w:p>
    <w:p w14:paraId="0BDD7A50" w14:textId="3D3E5C8E" w:rsidR="00007B66" w:rsidRDefault="00007B66" w:rsidP="00007B66">
      <w:pPr>
        <w:pStyle w:val="Caption"/>
        <w:rPr>
          <w:lang w:val="fr-CA" w:bidi="fr-CA"/>
        </w:rPr>
      </w:pPr>
      <w:bookmarkStart w:id="48" w:name="_Toc237519670"/>
      <w:r w:rsidRPr="00007B66">
        <w:rPr>
          <w:lang w:val="fr-CA"/>
        </w:rPr>
        <w:t xml:space="preserve">Figure </w:t>
      </w:r>
      <w:r w:rsidRPr="00007B66">
        <w:rPr>
          <w:lang w:val="fr-CA"/>
        </w:rPr>
        <w:fldChar w:fldCharType="begin"/>
      </w:r>
      <w:r w:rsidRPr="00007B66">
        <w:rPr>
          <w:lang w:val="fr-CA"/>
        </w:rPr>
        <w:instrText xml:space="preserve"> SEQ Figure \* ARABIC </w:instrText>
      </w:r>
      <w:r w:rsidRPr="00007B66">
        <w:rPr>
          <w:lang w:val="fr-CA"/>
        </w:rPr>
        <w:fldChar w:fldCharType="separate"/>
      </w:r>
      <w:r w:rsidR="005850F3">
        <w:rPr>
          <w:noProof/>
          <w:lang w:val="fr-CA"/>
        </w:rPr>
        <w:t>5</w:t>
      </w:r>
      <w:r w:rsidRPr="00007B66">
        <w:rPr>
          <w:lang w:val="fr-CA"/>
        </w:rPr>
        <w:fldChar w:fldCharType="end"/>
      </w:r>
      <w:r>
        <w:rPr>
          <w:lang w:val="fr-CA"/>
        </w:rPr>
        <w:t> :</w:t>
      </w:r>
      <w:r w:rsidRPr="00007B66">
        <w:rPr>
          <w:lang w:val="fr-CA" w:bidi="fr-CA"/>
        </w:rPr>
        <w:t xml:space="preserve"> Vignettes du nuage de points classifiés du POCSO 2013</w:t>
      </w:r>
      <w:bookmarkEnd w:id="48"/>
    </w:p>
    <w:p w14:paraId="274673A2" w14:textId="54CECD04" w:rsidR="00007B66" w:rsidRDefault="00007B66">
      <w:pPr>
        <w:rPr>
          <w:rFonts w:eastAsiaTheme="minorEastAsia" w:cstheme="minorBidi"/>
          <w:sz w:val="24"/>
          <w:szCs w:val="22"/>
          <w:lang w:val="fr-CA" w:eastAsia="en-US" w:bidi="fr-CA"/>
        </w:rPr>
      </w:pPr>
      <w:r>
        <w:rPr>
          <w:lang w:val="fr-CA" w:bidi="fr-CA"/>
        </w:rPr>
        <w:br w:type="page"/>
      </w:r>
    </w:p>
    <w:p w14:paraId="1C9BF104" w14:textId="3956E25C" w:rsidR="00007B66" w:rsidRDefault="00007B66" w:rsidP="00007B66">
      <w:pPr>
        <w:pStyle w:val="BodyAccessibleTextMIRB"/>
        <w:rPr>
          <w:lang w:val="fr-CA" w:bidi="fr-CA"/>
        </w:rPr>
      </w:pPr>
      <w:r w:rsidRPr="00007B66">
        <w:rPr>
          <w:lang w:val="fr-CA" w:bidi="fr-CA"/>
        </w:rPr>
        <w:lastRenderedPageBreak/>
        <w:t>La zone du PAINE 2014 comprend 37 227 vignettes (1 km sur 1 km) qui ne se chevauchent pas couvrant les comtés de Frontenac, Lanark, Lennox et Addington; Renfrew; les comtés unis de Leeds et Grenville, Prescott et Russell, et Stormont, Dundas et Glengarry; les villes de Prescott, Gananoque et Smith Falls; le canton de South Algonquin; et les villes de Cornwall, Brockville, Kingston, Ottawa et Pembroke (figure 6).</w:t>
      </w:r>
    </w:p>
    <w:p w14:paraId="248EA043" w14:textId="77777777" w:rsidR="00007B66" w:rsidRDefault="00007B66" w:rsidP="00007B66">
      <w:pPr>
        <w:pStyle w:val="BodyAccessibleTextMIRB"/>
        <w:keepNext/>
        <w:jc w:val="center"/>
      </w:pPr>
      <w:r w:rsidRPr="0022430F">
        <w:rPr>
          <w:noProof/>
          <w:lang w:bidi="fr-CA"/>
        </w:rPr>
        <w:drawing>
          <wp:inline distT="0" distB="0" distL="0" distR="0" wp14:anchorId="3457C843" wp14:editId="26AA6F42">
            <wp:extent cx="4688958" cy="3811781"/>
            <wp:effectExtent l="19050" t="19050" r="16510" b="17780"/>
            <wp:docPr id="26" name="Image 26" descr="Index des vignettes du nuages de points classifiés du PAINE superposées sur une carte montrant l’étendue dans l’est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ndex3.png"/>
                    <pic:cNvPicPr/>
                  </pic:nvPicPr>
                  <pic:blipFill>
                    <a:blip r:embed="rId22" cstate="print">
                      <a:extLst>
                        <a:ext uri="{28A0092B-C50C-407E-A947-70E740481C1C}">
                          <a14:useLocalDpi xmlns:a14="http://schemas.microsoft.com/office/drawing/2010/main" val="0"/>
                        </a:ext>
                      </a:extLst>
                    </a:blip>
                    <a:stretch>
                      <a:fillRect/>
                    </a:stretch>
                  </pic:blipFill>
                  <pic:spPr>
                    <a:xfrm>
                      <a:off x="0" y="0"/>
                      <a:ext cx="4705270" cy="3825042"/>
                    </a:xfrm>
                    <a:prstGeom prst="rect">
                      <a:avLst/>
                    </a:prstGeom>
                    <a:ln>
                      <a:solidFill>
                        <a:schemeClr val="accent1"/>
                      </a:solidFill>
                    </a:ln>
                  </pic:spPr>
                </pic:pic>
              </a:graphicData>
            </a:graphic>
          </wp:inline>
        </w:drawing>
      </w:r>
    </w:p>
    <w:p w14:paraId="7D2197F3" w14:textId="0DC72B90" w:rsidR="00007B66" w:rsidRDefault="00007B66" w:rsidP="00007B66">
      <w:pPr>
        <w:pStyle w:val="Caption"/>
        <w:rPr>
          <w:lang w:val="fr-CA" w:bidi="fr-CA"/>
        </w:rPr>
      </w:pPr>
      <w:bookmarkStart w:id="49" w:name="_Toc237519671"/>
      <w:r w:rsidRPr="00007B66">
        <w:rPr>
          <w:lang w:val="fr-CA"/>
        </w:rPr>
        <w:t xml:space="preserve">Figure </w:t>
      </w:r>
      <w:r w:rsidRPr="00007B66">
        <w:rPr>
          <w:lang w:val="fr-CA"/>
        </w:rPr>
        <w:fldChar w:fldCharType="begin"/>
      </w:r>
      <w:r w:rsidRPr="00007B66">
        <w:rPr>
          <w:lang w:val="fr-CA"/>
        </w:rPr>
        <w:instrText xml:space="preserve"> SEQ Figure \* ARABIC </w:instrText>
      </w:r>
      <w:r w:rsidRPr="00007B66">
        <w:rPr>
          <w:lang w:val="fr-CA"/>
        </w:rPr>
        <w:fldChar w:fldCharType="separate"/>
      </w:r>
      <w:r w:rsidR="005850F3">
        <w:rPr>
          <w:noProof/>
          <w:lang w:val="fr-CA"/>
        </w:rPr>
        <w:t>6</w:t>
      </w:r>
      <w:r w:rsidRPr="00007B66">
        <w:rPr>
          <w:lang w:val="fr-CA"/>
        </w:rPr>
        <w:fldChar w:fldCharType="end"/>
      </w:r>
      <w:r>
        <w:rPr>
          <w:lang w:val="fr-CA"/>
        </w:rPr>
        <w:t> :</w:t>
      </w:r>
      <w:r w:rsidRPr="00007B66">
        <w:rPr>
          <w:lang w:val="fr-CA" w:bidi="fr-CA"/>
        </w:rPr>
        <w:t xml:space="preserve"> Vignettes LAS classifiées du PAINE 2014</w:t>
      </w:r>
      <w:bookmarkEnd w:id="49"/>
    </w:p>
    <w:p w14:paraId="36C416C1" w14:textId="1BA9AE3A" w:rsidR="00007B66" w:rsidRDefault="00007B66">
      <w:pPr>
        <w:rPr>
          <w:rFonts w:eastAsiaTheme="minorEastAsia" w:cstheme="minorBidi"/>
          <w:sz w:val="24"/>
          <w:szCs w:val="22"/>
          <w:lang w:val="fr-CA" w:eastAsia="en-US" w:bidi="fr-CA"/>
        </w:rPr>
      </w:pPr>
      <w:r>
        <w:rPr>
          <w:lang w:val="fr-CA" w:bidi="fr-CA"/>
        </w:rPr>
        <w:br w:type="page"/>
      </w:r>
    </w:p>
    <w:p w14:paraId="578D9ED1" w14:textId="2D23F272" w:rsidR="00007B66" w:rsidRDefault="00007B66" w:rsidP="00007B66">
      <w:pPr>
        <w:pStyle w:val="BodyAccessibleTextMIRB"/>
        <w:rPr>
          <w:lang w:val="fr-CA" w:bidi="fr-CA"/>
        </w:rPr>
      </w:pPr>
      <w:r w:rsidRPr="00007B66">
        <w:rPr>
          <w:lang w:val="fr-CA" w:bidi="fr-CA"/>
        </w:rPr>
        <w:lastRenderedPageBreak/>
        <w:t>La zone du POSOO 2015 comprend 44 629 vignettes (1 km sur 1 km)qui ne se chevauchent pas couvrant le sud-ouest de l’Ontario, notamment Owen Sound, Lambton Shores, Chatham-Kent, Windsor, London, St. Thomas, Woodstock, Waterloo, Kitchener, Brantford, Hamilton, Niagara Falls, Stratford, Cambridge, Welland, Port Colborne, St. Catharines et les régions avoisinantes (figure 7).</w:t>
      </w:r>
    </w:p>
    <w:p w14:paraId="56240E8C" w14:textId="77777777" w:rsidR="00007B66" w:rsidRDefault="00007B66" w:rsidP="00007B66">
      <w:pPr>
        <w:pStyle w:val="BodyAccessibleTextMIRB"/>
        <w:keepNext/>
        <w:jc w:val="center"/>
      </w:pPr>
      <w:r w:rsidRPr="0022430F">
        <w:rPr>
          <w:noProof/>
          <w:lang w:bidi="fr-CA"/>
        </w:rPr>
        <w:drawing>
          <wp:inline distT="0" distB="0" distL="0" distR="0" wp14:anchorId="1AF0223B" wp14:editId="095DFA31">
            <wp:extent cx="5241851" cy="4104437"/>
            <wp:effectExtent l="19050" t="19050" r="16510" b="10795"/>
            <wp:docPr id="27" name="Image 27" descr="Index des vignettes du nuages de points classifiés du POSOO superposées sur une carte montrant l’étendue dans le sud-ouest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stretch>
                      <a:fillRect/>
                    </a:stretch>
                  </pic:blipFill>
                  <pic:spPr>
                    <a:xfrm>
                      <a:off x="0" y="0"/>
                      <a:ext cx="5241851" cy="4104437"/>
                    </a:xfrm>
                    <a:prstGeom prst="rect">
                      <a:avLst/>
                    </a:prstGeom>
                    <a:ln>
                      <a:solidFill>
                        <a:schemeClr val="accent1"/>
                      </a:solidFill>
                    </a:ln>
                  </pic:spPr>
                </pic:pic>
              </a:graphicData>
            </a:graphic>
          </wp:inline>
        </w:drawing>
      </w:r>
    </w:p>
    <w:p w14:paraId="4F62BDE8" w14:textId="21C98722" w:rsidR="00007B66" w:rsidRDefault="00007B66" w:rsidP="00007B66">
      <w:pPr>
        <w:pStyle w:val="Caption"/>
        <w:rPr>
          <w:lang w:val="fr-CA" w:bidi="fr-CA"/>
        </w:rPr>
      </w:pPr>
      <w:bookmarkStart w:id="50" w:name="_Toc237519672"/>
      <w:r w:rsidRPr="00007B66">
        <w:rPr>
          <w:lang w:val="fr-CA"/>
        </w:rPr>
        <w:t xml:space="preserve">Figure </w:t>
      </w:r>
      <w:r w:rsidRPr="00007B66">
        <w:rPr>
          <w:lang w:val="fr-CA"/>
        </w:rPr>
        <w:fldChar w:fldCharType="begin"/>
      </w:r>
      <w:r w:rsidRPr="00007B66">
        <w:rPr>
          <w:lang w:val="fr-CA"/>
        </w:rPr>
        <w:instrText xml:space="preserve"> SEQ Figure \* ARABIC </w:instrText>
      </w:r>
      <w:r w:rsidRPr="00007B66">
        <w:rPr>
          <w:lang w:val="fr-CA"/>
        </w:rPr>
        <w:fldChar w:fldCharType="separate"/>
      </w:r>
      <w:r w:rsidR="005850F3">
        <w:rPr>
          <w:noProof/>
          <w:lang w:val="fr-CA"/>
        </w:rPr>
        <w:t>7</w:t>
      </w:r>
      <w:r w:rsidRPr="00007B66">
        <w:rPr>
          <w:lang w:val="fr-CA"/>
        </w:rPr>
        <w:fldChar w:fldCharType="end"/>
      </w:r>
      <w:r>
        <w:rPr>
          <w:lang w:val="fr-CA"/>
        </w:rPr>
        <w:t> :</w:t>
      </w:r>
      <w:r w:rsidRPr="00007B66">
        <w:rPr>
          <w:lang w:val="fr-CA" w:bidi="fr-CA"/>
        </w:rPr>
        <w:t xml:space="preserve"> Vignettes LAS classifiées du POSOO 2015</w:t>
      </w:r>
      <w:bookmarkEnd w:id="50"/>
    </w:p>
    <w:p w14:paraId="6B06039C" w14:textId="60C55914" w:rsidR="00007B66" w:rsidRDefault="00007B66">
      <w:pPr>
        <w:rPr>
          <w:rFonts w:eastAsiaTheme="minorEastAsia" w:cstheme="minorBidi"/>
          <w:sz w:val="24"/>
          <w:szCs w:val="22"/>
          <w:lang w:val="fr-CA" w:eastAsia="en-US" w:bidi="fr-CA"/>
        </w:rPr>
      </w:pPr>
      <w:r>
        <w:rPr>
          <w:lang w:val="fr-CA" w:bidi="fr-CA"/>
        </w:rPr>
        <w:br w:type="page"/>
      </w:r>
    </w:p>
    <w:p w14:paraId="0DF73334" w14:textId="2F87C55D" w:rsidR="00007B66" w:rsidRDefault="00007B66" w:rsidP="00007B66">
      <w:pPr>
        <w:pStyle w:val="BodyAccessibleTextMIRB"/>
        <w:rPr>
          <w:lang w:val="fr-CA" w:bidi="fr-CA"/>
        </w:rPr>
      </w:pPr>
      <w:r w:rsidRPr="00007B66">
        <w:rPr>
          <w:lang w:val="fr-CA" w:bidi="fr-CA"/>
        </w:rPr>
        <w:lastRenderedPageBreak/>
        <w:t>La zone du POCO 2016 comprend 53 729 vignettes (1 km sur 1 km) qui ne se chevauchent pas couvrant des régions du centre et du nord-est de l’Ontario, notamment certaines régions de Cochrane, Algoma, Manitoulin, Nipissing, Parry Sound, Sudbury et Timiskaming (figure 8).</w:t>
      </w:r>
    </w:p>
    <w:p w14:paraId="05280CC7" w14:textId="77777777" w:rsidR="005A3310" w:rsidRDefault="00007B66" w:rsidP="005A3310">
      <w:pPr>
        <w:pStyle w:val="BodyAccessibleTextMIRB"/>
        <w:keepNext/>
        <w:jc w:val="center"/>
      </w:pPr>
      <w:r w:rsidRPr="0022430F">
        <w:rPr>
          <w:noProof/>
          <w:lang w:bidi="fr-CA"/>
        </w:rPr>
        <w:drawing>
          <wp:inline distT="0" distB="0" distL="0" distR="0" wp14:anchorId="19FC2018" wp14:editId="000BAF04">
            <wp:extent cx="4132280" cy="5752645"/>
            <wp:effectExtent l="0" t="0" r="1905" b="635"/>
            <wp:docPr id="2" name="Image 2" descr="Étendue du nuage de points classifiés du POCO 2016 ombragée en violet et superposée sur une carte du centre et du nord-est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 2" descr="Étendue du nuage de points classifiés du POCO 2016 ombragée en violet et superposée sur une carte du centre et du nord-est de l’Ontario."/>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4191629" cy="5835266"/>
                    </a:xfrm>
                    <a:prstGeom prst="rect">
                      <a:avLst/>
                    </a:prstGeom>
                    <a:noFill/>
                  </pic:spPr>
                </pic:pic>
              </a:graphicData>
            </a:graphic>
          </wp:inline>
        </w:drawing>
      </w:r>
    </w:p>
    <w:p w14:paraId="36200F0F" w14:textId="3868FC02" w:rsidR="005A3310" w:rsidRDefault="005A3310" w:rsidP="005A3310">
      <w:pPr>
        <w:pStyle w:val="Caption"/>
        <w:rPr>
          <w:lang w:val="fr-CA" w:bidi="fr-CA"/>
        </w:rPr>
      </w:pPr>
      <w:bookmarkStart w:id="51" w:name="_Toc237519673"/>
      <w:r w:rsidRPr="005A3310">
        <w:rPr>
          <w:lang w:val="fr-CA"/>
        </w:rPr>
        <w:t xml:space="preserve">Figure </w:t>
      </w:r>
      <w:r w:rsidRPr="005A3310">
        <w:rPr>
          <w:lang w:val="fr-CA"/>
        </w:rPr>
        <w:fldChar w:fldCharType="begin"/>
      </w:r>
      <w:r w:rsidRPr="005A3310">
        <w:rPr>
          <w:lang w:val="fr-CA"/>
        </w:rPr>
        <w:instrText xml:space="preserve"> SEQ Figure \* ARABIC </w:instrText>
      </w:r>
      <w:r w:rsidRPr="005A3310">
        <w:rPr>
          <w:lang w:val="fr-CA"/>
        </w:rPr>
        <w:fldChar w:fldCharType="separate"/>
      </w:r>
      <w:r w:rsidR="005850F3">
        <w:rPr>
          <w:noProof/>
          <w:lang w:val="fr-CA"/>
        </w:rPr>
        <w:t>8</w:t>
      </w:r>
      <w:r w:rsidRPr="005A3310">
        <w:rPr>
          <w:lang w:val="fr-CA"/>
        </w:rPr>
        <w:fldChar w:fldCharType="end"/>
      </w:r>
      <w:r>
        <w:rPr>
          <w:lang w:val="fr-CA"/>
        </w:rPr>
        <w:t> :</w:t>
      </w:r>
      <w:r w:rsidRPr="005A3310">
        <w:rPr>
          <w:lang w:val="fr-CA" w:bidi="fr-CA"/>
        </w:rPr>
        <w:t xml:space="preserve"> Étendue LAS classifiée du POCO 2016</w:t>
      </w:r>
      <w:bookmarkEnd w:id="51"/>
    </w:p>
    <w:p w14:paraId="7B6214E3" w14:textId="77777777" w:rsidR="005A3310" w:rsidRDefault="005A3310">
      <w:pPr>
        <w:rPr>
          <w:rFonts w:eastAsiaTheme="minorEastAsia" w:cstheme="minorBidi"/>
          <w:bCs/>
          <w:color w:val="0B1A2E" w:themeColor="accent3" w:themeShade="80"/>
          <w:sz w:val="24"/>
          <w:szCs w:val="18"/>
          <w:lang w:val="fr-CA" w:eastAsia="en-US" w:bidi="fr-CA"/>
        </w:rPr>
      </w:pPr>
      <w:r>
        <w:rPr>
          <w:lang w:val="fr-CA" w:bidi="fr-CA"/>
        </w:rPr>
        <w:br w:type="page"/>
      </w:r>
    </w:p>
    <w:p w14:paraId="20F792CB" w14:textId="27E5D3DA" w:rsidR="00007B66" w:rsidRDefault="005A3310" w:rsidP="005A3310">
      <w:pPr>
        <w:pStyle w:val="BodyAccessibleTextMIRB"/>
        <w:rPr>
          <w:lang w:val="fr-CA" w:bidi="fr-CA"/>
        </w:rPr>
      </w:pPr>
      <w:r w:rsidRPr="005A3310">
        <w:rPr>
          <w:lang w:val="fr-CA" w:bidi="fr-CA"/>
        </w:rPr>
        <w:lastRenderedPageBreak/>
        <w:t>La zone du PONOO 2017 comprend 27 907 vignettes (1 km sur 1 km) qui ne se chevauchent pas couvrant des régions du nord-ouest de l’Ontario, notamment certaines régions d’Atikokan, Dryden, Fort Frances, Kenora, Rainy River, Sioux Lookout et Thunder Bay (figure 9).</w:t>
      </w:r>
    </w:p>
    <w:p w14:paraId="59519192" w14:textId="77777777" w:rsidR="005A3310" w:rsidRDefault="005A3310" w:rsidP="005A3310">
      <w:pPr>
        <w:pStyle w:val="BodyAccessibleTextMIRB"/>
        <w:keepNext/>
        <w:jc w:val="center"/>
      </w:pPr>
      <w:r w:rsidRPr="0022430F">
        <w:rPr>
          <w:noProof/>
          <w:lang w:bidi="fr-CA"/>
        </w:rPr>
        <w:drawing>
          <wp:inline distT="0" distB="0" distL="0" distR="0" wp14:anchorId="0FCD9ADD" wp14:editId="34753ACD">
            <wp:extent cx="5739741" cy="3405600"/>
            <wp:effectExtent l="0" t="0" r="0" b="4445"/>
            <wp:docPr id="30" name="Image 30" descr="Étendue du nuage de points classifiés du PONOO 2017 ombragée en rouge et superposée sur une carte du nord-ouest de l’Ontar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Image 30" descr="Étendue du nuage de points classifiés du PONOO 2017 ombragée en rouge et superposée sur une carte du nord-ouest de l’Ontario."/>
                    <pic:cNvPicPr>
                      <a:picLocks noChangeAspect="1" noChangeArrowheads="1"/>
                    </pic:cNvPicPr>
                  </pic:nvPicPr>
                  <pic:blipFill>
                    <a:blip r:embed="rId25" cstate="print">
                      <a:extLst>
                        <a:ext uri="{28A0092B-C50C-407E-A947-70E740481C1C}">
                          <a14:useLocalDpi xmlns:a14="http://schemas.microsoft.com/office/drawing/2010/main" val="0"/>
                        </a:ext>
                      </a:extLst>
                    </a:blip>
                    <a:stretch>
                      <a:fillRect/>
                    </a:stretch>
                  </pic:blipFill>
                  <pic:spPr bwMode="auto">
                    <a:xfrm>
                      <a:off x="0" y="0"/>
                      <a:ext cx="5739741" cy="3405600"/>
                    </a:xfrm>
                    <a:prstGeom prst="rect">
                      <a:avLst/>
                    </a:prstGeom>
                    <a:noFill/>
                    <a:ln>
                      <a:noFill/>
                    </a:ln>
                  </pic:spPr>
                </pic:pic>
              </a:graphicData>
            </a:graphic>
          </wp:inline>
        </w:drawing>
      </w:r>
    </w:p>
    <w:p w14:paraId="5AB0958E" w14:textId="5494F51D" w:rsidR="005A3310" w:rsidRDefault="005A3310" w:rsidP="005A3310">
      <w:pPr>
        <w:pStyle w:val="Caption"/>
        <w:rPr>
          <w:lang w:val="fr-CA" w:bidi="fr-CA"/>
        </w:rPr>
      </w:pPr>
      <w:bookmarkStart w:id="52" w:name="_Toc237519674"/>
      <w:r w:rsidRPr="005A3310">
        <w:rPr>
          <w:lang w:val="fr-CA"/>
        </w:rPr>
        <w:t xml:space="preserve">Figure </w:t>
      </w:r>
      <w:r w:rsidRPr="005A3310">
        <w:rPr>
          <w:lang w:val="fr-CA"/>
        </w:rPr>
        <w:fldChar w:fldCharType="begin"/>
      </w:r>
      <w:r w:rsidRPr="005A3310">
        <w:rPr>
          <w:lang w:val="fr-CA"/>
        </w:rPr>
        <w:instrText xml:space="preserve"> SEQ Figure \* ARABIC </w:instrText>
      </w:r>
      <w:r w:rsidRPr="005A3310">
        <w:rPr>
          <w:lang w:val="fr-CA"/>
        </w:rPr>
        <w:fldChar w:fldCharType="separate"/>
      </w:r>
      <w:r w:rsidR="005850F3">
        <w:rPr>
          <w:noProof/>
          <w:lang w:val="fr-CA"/>
        </w:rPr>
        <w:t>9</w:t>
      </w:r>
      <w:r w:rsidRPr="005A3310">
        <w:rPr>
          <w:lang w:val="fr-CA"/>
        </w:rPr>
        <w:fldChar w:fldCharType="end"/>
      </w:r>
      <w:r>
        <w:rPr>
          <w:lang w:val="fr-CA"/>
        </w:rPr>
        <w:t> :</w:t>
      </w:r>
      <w:r w:rsidRPr="005A3310">
        <w:rPr>
          <w:lang w:val="fr-CA" w:bidi="fr-CA"/>
        </w:rPr>
        <w:t xml:space="preserve"> Étendue LAS classifiée du PONOO 2017</w:t>
      </w:r>
      <w:bookmarkEnd w:id="52"/>
    </w:p>
    <w:p w14:paraId="6ACC9379" w14:textId="454277A0" w:rsidR="005A3310" w:rsidRDefault="005A3310">
      <w:pPr>
        <w:rPr>
          <w:rFonts w:eastAsiaTheme="minorEastAsia" w:cstheme="minorBidi"/>
          <w:sz w:val="24"/>
          <w:szCs w:val="22"/>
          <w:lang w:val="fr-CA" w:eastAsia="en-US" w:bidi="fr-CA"/>
        </w:rPr>
      </w:pPr>
      <w:r>
        <w:rPr>
          <w:lang w:val="fr-CA" w:bidi="fr-CA"/>
        </w:rPr>
        <w:br w:type="page"/>
      </w:r>
    </w:p>
    <w:p w14:paraId="21F419E8" w14:textId="1E11E12F" w:rsidR="005A3310" w:rsidRDefault="005A3310" w:rsidP="005A3310">
      <w:pPr>
        <w:pStyle w:val="Heading2NoNumbersMIRB"/>
        <w:rPr>
          <w:lang w:val="fr-CA" w:bidi="fr-CA"/>
        </w:rPr>
      </w:pPr>
      <w:bookmarkStart w:id="53" w:name="_Toc237519711"/>
      <w:r w:rsidRPr="005A3310">
        <w:rPr>
          <w:lang w:val="fr-CA" w:bidi="fr-CA"/>
        </w:rPr>
        <w:lastRenderedPageBreak/>
        <w:t>1.4 Système de référence</w:t>
      </w:r>
      <w:bookmarkEnd w:id="53"/>
    </w:p>
    <w:p w14:paraId="0D5B0564" w14:textId="0B241629" w:rsidR="005A3310" w:rsidRDefault="005A3310" w:rsidP="005A3310">
      <w:pPr>
        <w:pStyle w:val="Heading3NoNumbersMIRB"/>
        <w:rPr>
          <w:lang w:val="fr-CA" w:bidi="fr-CA"/>
        </w:rPr>
      </w:pPr>
      <w:bookmarkStart w:id="54" w:name="_Toc237519712"/>
      <w:r w:rsidRPr="005A3310">
        <w:rPr>
          <w:lang w:val="fr-CA" w:bidi="fr-CA"/>
        </w:rPr>
        <w:t>1.4.1 Système de référence horizontal</w:t>
      </w:r>
      <w:bookmarkEnd w:id="54"/>
    </w:p>
    <w:p w14:paraId="7D67FA62" w14:textId="4E958601" w:rsidR="005A3310" w:rsidRPr="005A3310" w:rsidRDefault="005A3310" w:rsidP="005A3310">
      <w:pPr>
        <w:pStyle w:val="BodyAccessibleTextMIRB"/>
        <w:rPr>
          <w:lang w:val="fr-CA" w:bidi="fr-CA"/>
        </w:rPr>
      </w:pPr>
      <w:r w:rsidRPr="005A3310">
        <w:rPr>
          <w:lang w:val="fr-CA" w:bidi="fr-CA"/>
        </w:rPr>
        <w:t xml:space="preserve">Le système de coordonnées horizontales du nuage de points classifiés de l’Ontario (données dérivées de l’imagerie) correspond à la projection de Mercator transverse (UTM) dont la zone varie en fonction de la zone de projet (tableau 2). La référence géodésique est tirée du </w:t>
      </w:r>
      <w:hyperlink r:id="rId26" w:history="1">
        <w:r w:rsidRPr="005A3310">
          <w:rPr>
            <w:rStyle w:val="HyperlinkMIRBChar"/>
            <w:lang w:val="fr-CA" w:bidi="fr-CA"/>
          </w:rPr>
          <w:t>système de référence nord-américain du Système canadien de référence spatiale de 1983</w:t>
        </w:r>
      </w:hyperlink>
      <w:r w:rsidRPr="005A3310">
        <w:rPr>
          <w:lang w:val="fr-CA" w:bidi="fr-CA"/>
        </w:rPr>
        <w:t xml:space="preserve"> (https://ressources-naturelles.canada.ca/science-donnees/science-recherche/geomatique/science-recherche-systemes-reference-geodesique/systeme-canadien-reference-spatiale-scrs).</w:t>
      </w:r>
    </w:p>
    <w:p w14:paraId="0C3D592D" w14:textId="18FD8135" w:rsidR="005A3310" w:rsidRDefault="005A3310" w:rsidP="005A3310">
      <w:pPr>
        <w:pStyle w:val="BodyAccessibleTextMIRB"/>
        <w:rPr>
          <w:lang w:val="fr-CA" w:bidi="fr-CA"/>
        </w:rPr>
      </w:pPr>
      <w:r w:rsidRPr="005A3310">
        <w:rPr>
          <w:lang w:val="fr-CA" w:bidi="fr-CA"/>
        </w:rPr>
        <w:t>L’unité de mesure horizontale (unités de l’axe du système de coordonnées) est en mètres (m).</w:t>
      </w:r>
    </w:p>
    <w:p w14:paraId="2FB45E3B" w14:textId="01621280" w:rsidR="00F93C0A" w:rsidRPr="00F93C0A" w:rsidRDefault="00F93C0A" w:rsidP="00F93C0A">
      <w:pPr>
        <w:pStyle w:val="Caption"/>
        <w:keepNext/>
        <w:rPr>
          <w:lang w:val="fr-CA"/>
        </w:rPr>
      </w:pPr>
      <w:bookmarkStart w:id="55" w:name="_Toc237519661"/>
      <w:r w:rsidRPr="00F93C0A">
        <w:rPr>
          <w:lang w:val="fr-CA"/>
        </w:rPr>
        <w:t xml:space="preserve">Tableau </w:t>
      </w:r>
      <w:r w:rsidRPr="00F93C0A">
        <w:rPr>
          <w:lang w:val="fr-CA"/>
        </w:rPr>
        <w:fldChar w:fldCharType="begin"/>
      </w:r>
      <w:r w:rsidRPr="00F93C0A">
        <w:rPr>
          <w:lang w:val="fr-CA"/>
        </w:rPr>
        <w:instrText xml:space="preserve"> SEQ Tableau \* ARABIC </w:instrText>
      </w:r>
      <w:r w:rsidRPr="00F93C0A">
        <w:rPr>
          <w:lang w:val="fr-CA"/>
        </w:rPr>
        <w:fldChar w:fldCharType="separate"/>
      </w:r>
      <w:r w:rsidR="006C5310">
        <w:rPr>
          <w:noProof/>
          <w:lang w:val="fr-CA"/>
        </w:rPr>
        <w:t>2</w:t>
      </w:r>
      <w:r w:rsidRPr="00F93C0A">
        <w:rPr>
          <w:lang w:val="fr-CA"/>
        </w:rPr>
        <w:fldChar w:fldCharType="end"/>
      </w:r>
      <w:r>
        <w:rPr>
          <w:lang w:val="fr-CA"/>
        </w:rPr>
        <w:t> :</w:t>
      </w:r>
      <w:r w:rsidRPr="00F93C0A">
        <w:rPr>
          <w:lang w:val="fr-CA" w:bidi="fr-CA"/>
        </w:rPr>
        <w:t xml:space="preserve"> Zone UTM pour chaque projet du programme d’acquisition d’images d’IGO</w:t>
      </w:r>
      <w:bookmarkEnd w:id="55"/>
    </w:p>
    <w:tbl>
      <w:tblPr>
        <w:tblStyle w:val="TableGrid"/>
        <w:tblW w:w="0" w:type="auto"/>
        <w:jc w:val="center"/>
        <w:tblLook w:val="04A0" w:firstRow="1" w:lastRow="0" w:firstColumn="1" w:lastColumn="0" w:noHBand="0" w:noVBand="1"/>
        <w:tblCaption w:val="Zone UTM pour chaque projet du programme d’acquisition d’images d’IGO"/>
        <w:tblDescription w:val="Ce tableau décrit la zone UTM du système de référence horizontal pour chaque projet d’acquisition d’images."/>
      </w:tblPr>
      <w:tblGrid>
        <w:gridCol w:w="2409"/>
        <w:gridCol w:w="1559"/>
      </w:tblGrid>
      <w:tr w:rsidR="005A3310" w:rsidRPr="005A3310" w14:paraId="796633B5" w14:textId="77777777" w:rsidTr="00F93C0A">
        <w:trPr>
          <w:jc w:val="center"/>
        </w:trPr>
        <w:tc>
          <w:tcPr>
            <w:tcW w:w="2409" w:type="dxa"/>
          </w:tcPr>
          <w:p w14:paraId="6744C523" w14:textId="1B344E9F" w:rsidR="005A3310" w:rsidRPr="005A3310" w:rsidRDefault="005A3310" w:rsidP="005A3310">
            <w:pPr>
              <w:pStyle w:val="TableHeaderRowTextMIRB"/>
              <w:rPr>
                <w:lang w:val="fr-CA"/>
              </w:rPr>
            </w:pPr>
            <w:r w:rsidRPr="005A3310">
              <w:rPr>
                <w:lang w:val="fr-CA"/>
              </w:rPr>
              <w:t>Zone du projet</w:t>
            </w:r>
          </w:p>
        </w:tc>
        <w:tc>
          <w:tcPr>
            <w:tcW w:w="1559" w:type="dxa"/>
          </w:tcPr>
          <w:p w14:paraId="544BC234" w14:textId="234CE1E4" w:rsidR="005A3310" w:rsidRPr="005A3310" w:rsidRDefault="005A3310" w:rsidP="005A3310">
            <w:pPr>
              <w:pStyle w:val="TableHeaderRowTextMIRB"/>
              <w:rPr>
                <w:lang w:val="fr-CA"/>
              </w:rPr>
            </w:pPr>
            <w:r w:rsidRPr="005A3310">
              <w:rPr>
                <w:lang w:val="fr-CA"/>
              </w:rPr>
              <w:t>Zone UTM</w:t>
            </w:r>
          </w:p>
        </w:tc>
      </w:tr>
      <w:tr w:rsidR="005A3310" w14:paraId="30CC65C5" w14:textId="77777777" w:rsidTr="00F93C0A">
        <w:trPr>
          <w:jc w:val="center"/>
        </w:trPr>
        <w:tc>
          <w:tcPr>
            <w:tcW w:w="2409" w:type="dxa"/>
          </w:tcPr>
          <w:p w14:paraId="60DA9964" w14:textId="2C18DF7E" w:rsidR="005A3310" w:rsidRDefault="005A3310" w:rsidP="005A3310">
            <w:pPr>
              <w:pStyle w:val="TableBodyTextMIRB"/>
              <w:rPr>
                <w:lang w:val="fr-CA" w:bidi="fr-CA"/>
              </w:rPr>
            </w:pPr>
            <w:r>
              <w:rPr>
                <w:lang w:val="fr-CA" w:bidi="fr-CA"/>
              </w:rPr>
              <w:t>POCSO 2013</w:t>
            </w:r>
          </w:p>
        </w:tc>
        <w:tc>
          <w:tcPr>
            <w:tcW w:w="1559" w:type="dxa"/>
          </w:tcPr>
          <w:p w14:paraId="3D3B8E3C" w14:textId="30DFB902" w:rsidR="005A3310" w:rsidRDefault="005A3310" w:rsidP="005A3310">
            <w:pPr>
              <w:pStyle w:val="TableBodyTextMIRB"/>
              <w:rPr>
                <w:lang w:val="fr-CA" w:bidi="fr-CA"/>
              </w:rPr>
            </w:pPr>
            <w:r>
              <w:rPr>
                <w:lang w:val="fr-CA" w:bidi="fr-CA"/>
              </w:rPr>
              <w:t>17 &amp; 18</w:t>
            </w:r>
          </w:p>
        </w:tc>
      </w:tr>
      <w:tr w:rsidR="005A3310" w14:paraId="26DED27F" w14:textId="77777777" w:rsidTr="00F93C0A">
        <w:trPr>
          <w:jc w:val="center"/>
        </w:trPr>
        <w:tc>
          <w:tcPr>
            <w:tcW w:w="2409" w:type="dxa"/>
          </w:tcPr>
          <w:p w14:paraId="2C690578" w14:textId="67E49833" w:rsidR="005A3310" w:rsidRDefault="005A3310" w:rsidP="005A3310">
            <w:pPr>
              <w:pStyle w:val="TableBodyTextMIRB"/>
              <w:rPr>
                <w:lang w:val="fr-CA" w:bidi="fr-CA"/>
              </w:rPr>
            </w:pPr>
            <w:r>
              <w:rPr>
                <w:lang w:val="fr-CA" w:bidi="fr-CA"/>
              </w:rPr>
              <w:t>PAINE 2014</w:t>
            </w:r>
          </w:p>
        </w:tc>
        <w:tc>
          <w:tcPr>
            <w:tcW w:w="1559" w:type="dxa"/>
          </w:tcPr>
          <w:p w14:paraId="54038A55" w14:textId="3C5E3587" w:rsidR="005A3310" w:rsidRDefault="005A3310" w:rsidP="005A3310">
            <w:pPr>
              <w:pStyle w:val="TableBodyTextMIRB"/>
              <w:rPr>
                <w:lang w:val="fr-CA" w:bidi="fr-CA"/>
              </w:rPr>
            </w:pPr>
            <w:r>
              <w:rPr>
                <w:lang w:val="fr-CA" w:bidi="fr-CA"/>
              </w:rPr>
              <w:t>18</w:t>
            </w:r>
          </w:p>
        </w:tc>
      </w:tr>
      <w:tr w:rsidR="005A3310" w14:paraId="670A5CF2" w14:textId="77777777" w:rsidTr="00F93C0A">
        <w:trPr>
          <w:jc w:val="center"/>
        </w:trPr>
        <w:tc>
          <w:tcPr>
            <w:tcW w:w="2409" w:type="dxa"/>
          </w:tcPr>
          <w:p w14:paraId="4D3E1007" w14:textId="0A8E0C2A" w:rsidR="005A3310" w:rsidRDefault="005A3310" w:rsidP="005A3310">
            <w:pPr>
              <w:pStyle w:val="TableBodyTextMIRB"/>
              <w:rPr>
                <w:lang w:val="fr-CA" w:bidi="fr-CA"/>
              </w:rPr>
            </w:pPr>
            <w:r>
              <w:rPr>
                <w:lang w:val="fr-CA" w:bidi="fr-CA"/>
              </w:rPr>
              <w:t>POSOO 2010/2015</w:t>
            </w:r>
          </w:p>
        </w:tc>
        <w:tc>
          <w:tcPr>
            <w:tcW w:w="1559" w:type="dxa"/>
          </w:tcPr>
          <w:p w14:paraId="60F9B7BB" w14:textId="6148D765" w:rsidR="005A3310" w:rsidRDefault="005A3310" w:rsidP="005A3310">
            <w:pPr>
              <w:pStyle w:val="TableBodyTextMIRB"/>
              <w:rPr>
                <w:lang w:val="fr-CA" w:bidi="fr-CA"/>
              </w:rPr>
            </w:pPr>
            <w:r>
              <w:rPr>
                <w:lang w:val="fr-CA" w:bidi="fr-CA"/>
              </w:rPr>
              <w:t>17</w:t>
            </w:r>
          </w:p>
        </w:tc>
      </w:tr>
      <w:tr w:rsidR="005A3310" w14:paraId="6922C758" w14:textId="77777777" w:rsidTr="00F93C0A">
        <w:trPr>
          <w:jc w:val="center"/>
        </w:trPr>
        <w:tc>
          <w:tcPr>
            <w:tcW w:w="2409" w:type="dxa"/>
          </w:tcPr>
          <w:p w14:paraId="139C8BDB" w14:textId="202ED8E5" w:rsidR="005A3310" w:rsidRDefault="005A3310" w:rsidP="005A3310">
            <w:pPr>
              <w:pStyle w:val="TableBodyTextMIRB"/>
              <w:rPr>
                <w:lang w:val="fr-CA" w:bidi="fr-CA"/>
              </w:rPr>
            </w:pPr>
            <w:r>
              <w:rPr>
                <w:lang w:val="fr-CA" w:bidi="fr-CA"/>
              </w:rPr>
              <w:t>POCO 2016</w:t>
            </w:r>
          </w:p>
        </w:tc>
        <w:tc>
          <w:tcPr>
            <w:tcW w:w="1559" w:type="dxa"/>
          </w:tcPr>
          <w:p w14:paraId="77ADFF29" w14:textId="7D42820A" w:rsidR="005A3310" w:rsidRDefault="005A3310" w:rsidP="005A3310">
            <w:pPr>
              <w:pStyle w:val="TableBodyTextMIRB"/>
              <w:rPr>
                <w:lang w:val="fr-CA" w:bidi="fr-CA"/>
              </w:rPr>
            </w:pPr>
            <w:r>
              <w:rPr>
                <w:lang w:val="fr-CA" w:bidi="fr-CA"/>
              </w:rPr>
              <w:t>17</w:t>
            </w:r>
          </w:p>
        </w:tc>
      </w:tr>
      <w:tr w:rsidR="005A3310" w14:paraId="7614F3F3" w14:textId="77777777" w:rsidTr="00F93C0A">
        <w:trPr>
          <w:jc w:val="center"/>
        </w:trPr>
        <w:tc>
          <w:tcPr>
            <w:tcW w:w="2409" w:type="dxa"/>
          </w:tcPr>
          <w:p w14:paraId="76467A1E" w14:textId="5FE0AC5D" w:rsidR="005A3310" w:rsidRDefault="005A3310" w:rsidP="005A3310">
            <w:pPr>
              <w:pStyle w:val="TableBodyTextMIRB"/>
              <w:rPr>
                <w:lang w:val="fr-CA" w:bidi="fr-CA"/>
              </w:rPr>
            </w:pPr>
            <w:r>
              <w:rPr>
                <w:lang w:val="fr-CA" w:bidi="fr-CA"/>
              </w:rPr>
              <w:t>PONOO 2017</w:t>
            </w:r>
          </w:p>
        </w:tc>
        <w:tc>
          <w:tcPr>
            <w:tcW w:w="1559" w:type="dxa"/>
          </w:tcPr>
          <w:p w14:paraId="08C7DA78" w14:textId="1E9EFF52" w:rsidR="005A3310" w:rsidRDefault="005A3310" w:rsidP="005A3310">
            <w:pPr>
              <w:pStyle w:val="TableBodyTextMIRB"/>
              <w:rPr>
                <w:lang w:val="fr-CA" w:bidi="fr-CA"/>
              </w:rPr>
            </w:pPr>
            <w:r>
              <w:rPr>
                <w:lang w:val="fr-CA" w:bidi="fr-CA"/>
              </w:rPr>
              <w:t>15 &amp; 16</w:t>
            </w:r>
          </w:p>
        </w:tc>
      </w:tr>
    </w:tbl>
    <w:p w14:paraId="2A100341" w14:textId="1FE6143D" w:rsidR="005A3310" w:rsidRDefault="00F93C0A" w:rsidP="00F93C0A">
      <w:pPr>
        <w:pStyle w:val="Heading3NoNumbersMIRB"/>
        <w:rPr>
          <w:lang w:val="fr-CA" w:bidi="fr-CA"/>
        </w:rPr>
      </w:pPr>
      <w:bookmarkStart w:id="56" w:name="_Toc237519713"/>
      <w:r w:rsidRPr="00F93C0A">
        <w:rPr>
          <w:lang w:val="fr-CA" w:bidi="fr-CA"/>
        </w:rPr>
        <w:t>1.4.2 Système de référence vertical</w:t>
      </w:r>
      <w:bookmarkEnd w:id="56"/>
    </w:p>
    <w:p w14:paraId="428C166E" w14:textId="6456EE26" w:rsidR="00F93C0A" w:rsidRPr="00F93C0A" w:rsidRDefault="00F93C0A" w:rsidP="00F93C0A">
      <w:pPr>
        <w:pStyle w:val="BodyAccessibleTextMIRB"/>
        <w:rPr>
          <w:lang w:val="fr-CA" w:bidi="fr-CA"/>
        </w:rPr>
      </w:pPr>
      <w:r w:rsidRPr="00F93C0A">
        <w:rPr>
          <w:lang w:val="fr-CA" w:bidi="fr-CA"/>
        </w:rPr>
        <w:t xml:space="preserve">Le système de coordonnées verticales du nuage de points classifiés de l’Ontario (données dérivées de l’imagerie) est fondé sur le Système canadien de référence altimétrique de 1928 (CGVD28) de la Division des levés géodésiques et est mesuré en mètres au-dessus du niveau moyen de la mer. Pour de plus amples renseignements, veuillez consulter le document </w:t>
      </w:r>
      <w:hyperlink r:id="rId27" w:history="1">
        <w:r w:rsidRPr="00F93C0A">
          <w:rPr>
            <w:rStyle w:val="HyperlinkMIRBChar"/>
            <w:lang w:val="fr-CA" w:bidi="fr-CA"/>
          </w:rPr>
          <w:t>Modernisation du système de référence altimétrique de Ressources naturelles Canada</w:t>
        </w:r>
      </w:hyperlink>
      <w:r w:rsidRPr="00F93C0A">
        <w:rPr>
          <w:lang w:val="fr-CA" w:bidi="fr-CA"/>
        </w:rPr>
        <w:t xml:space="preserve"> (https://ressources-naturelles.canada.ca/sites/nrcan/files/files/pdf/Height_reference_system_modernization_(FR).pdf).</w:t>
      </w:r>
    </w:p>
    <w:p w14:paraId="3902C64A" w14:textId="13454F62" w:rsidR="00F93C0A" w:rsidRPr="00F93C0A" w:rsidRDefault="00F93C0A" w:rsidP="00F93C0A">
      <w:pPr>
        <w:pStyle w:val="BodyAccessibleTextMIRB"/>
        <w:rPr>
          <w:lang w:val="fr-CA" w:bidi="fr-CA"/>
        </w:rPr>
      </w:pPr>
      <w:r w:rsidRPr="00F93C0A">
        <w:rPr>
          <w:lang w:val="fr-CA" w:bidi="fr-CA"/>
        </w:rPr>
        <w:t>L’unité de mesure verticale (unités de l’axe du système de coordonnées) est en mètres (m).</w:t>
      </w:r>
    </w:p>
    <w:p w14:paraId="7141732C" w14:textId="320FA53B" w:rsidR="00A451ED" w:rsidRDefault="00A451ED" w:rsidP="00BD5B11">
      <w:pPr>
        <w:pStyle w:val="Heading1MIRBMidPage"/>
        <w:spacing w:before="480"/>
        <w:rPr>
          <w:lang w:val="fr-CA"/>
        </w:rPr>
      </w:pPr>
      <w:bookmarkStart w:id="57" w:name="_Toc237519714"/>
      <w:r w:rsidRPr="00007B66">
        <w:rPr>
          <w:lang w:val="fr-CA"/>
        </w:rPr>
        <w:lastRenderedPageBreak/>
        <w:t xml:space="preserve">2. </w:t>
      </w:r>
      <w:r w:rsidR="00F93C0A" w:rsidRPr="00F93C0A">
        <w:rPr>
          <w:lang w:val="fr-CA"/>
        </w:rPr>
        <w:t>Détails du produit</w:t>
      </w:r>
      <w:bookmarkEnd w:id="57"/>
    </w:p>
    <w:p w14:paraId="4A6E2A32" w14:textId="2181412D" w:rsidR="00F93C0A" w:rsidRDefault="00F93C0A" w:rsidP="00F93C0A">
      <w:pPr>
        <w:pStyle w:val="Heading2NoNumbersMIRB"/>
        <w:rPr>
          <w:lang w:val="fr-CA"/>
        </w:rPr>
      </w:pPr>
      <w:bookmarkStart w:id="58" w:name="_Toc237519715"/>
      <w:r w:rsidRPr="00F93C0A">
        <w:rPr>
          <w:lang w:val="fr-CA"/>
        </w:rPr>
        <w:t>2.1 Format de transmission des données</w:t>
      </w:r>
      <w:bookmarkEnd w:id="58"/>
    </w:p>
    <w:p w14:paraId="0F83FA6E" w14:textId="0E2D7898" w:rsidR="00F93C0A" w:rsidRDefault="00F93C0A" w:rsidP="00F93C0A">
      <w:pPr>
        <w:pStyle w:val="BodyAccessibleTextMIRB"/>
        <w:rPr>
          <w:lang w:val="fr-CA"/>
        </w:rPr>
      </w:pPr>
      <w:r w:rsidRPr="00F93C0A">
        <w:rPr>
          <w:lang w:val="fr-CA"/>
        </w:rPr>
        <w:t>La taille totale du nuage de points classifiés de l’Ontario (données dérivées de l’imagerie) est de 1</w:t>
      </w:r>
      <w:r w:rsidR="0008379B">
        <w:rPr>
          <w:lang w:val="fr-CA"/>
        </w:rPr>
        <w:t> </w:t>
      </w:r>
      <w:r w:rsidRPr="00F93C0A">
        <w:rPr>
          <w:lang w:val="fr-CA"/>
        </w:rPr>
        <w:t xml:space="preserve">341,8 gigaoctets en format comprimé. Si vous souhaitez en obtenir une copie, consultez </w:t>
      </w:r>
      <w:hyperlink r:id="rId28" w:history="1">
        <w:r w:rsidR="00471C42">
          <w:rPr>
            <w:rStyle w:val="HyperlinkMIRBChar"/>
            <w:lang w:val="fr-CA"/>
          </w:rPr>
          <w:t>Soutien IGO – Directives sur la commande de données importantes</w:t>
        </w:r>
      </w:hyperlink>
      <w:r w:rsidRPr="00F93C0A">
        <w:rPr>
          <w:lang w:val="fr-CA"/>
        </w:rPr>
        <w:t xml:space="preserve"> (</w:t>
      </w:r>
      <w:r w:rsidR="00471C42" w:rsidRPr="00471C42">
        <w:rPr>
          <w:lang w:val="fr-CA"/>
        </w:rPr>
        <w:t>https://www.publicdocs.mnr.gov.on.ca/mirb/GEO-LargeData-OrderingInstructions-FR.docx</w:t>
      </w:r>
      <w:r w:rsidRPr="00F93C0A">
        <w:rPr>
          <w:lang w:val="fr-CA"/>
        </w:rPr>
        <w:t>). Les données peuvent être demandées par zone de projet (voir le tableau 3). Vous devrez fournir un disque dur assez grand pour y copier les données.</w:t>
      </w:r>
    </w:p>
    <w:p w14:paraId="32E1E36C" w14:textId="7C215E06" w:rsidR="006C5310" w:rsidRPr="006C5310" w:rsidRDefault="006C5310" w:rsidP="006C5310">
      <w:pPr>
        <w:pStyle w:val="Caption"/>
        <w:keepNext/>
        <w:rPr>
          <w:lang w:val="fr-CA"/>
        </w:rPr>
      </w:pPr>
      <w:bookmarkStart w:id="59" w:name="_Toc237519662"/>
      <w:r w:rsidRPr="006C5310">
        <w:rPr>
          <w:lang w:val="fr-CA"/>
        </w:rPr>
        <w:t xml:space="preserve">Tableau </w:t>
      </w:r>
      <w:r w:rsidRPr="006C5310">
        <w:rPr>
          <w:lang w:val="fr-CA"/>
        </w:rPr>
        <w:fldChar w:fldCharType="begin"/>
      </w:r>
      <w:r w:rsidRPr="006C5310">
        <w:rPr>
          <w:lang w:val="fr-CA"/>
        </w:rPr>
        <w:instrText xml:space="preserve"> SEQ Tableau \* ARABIC </w:instrText>
      </w:r>
      <w:r w:rsidRPr="006C5310">
        <w:rPr>
          <w:lang w:val="fr-CA"/>
        </w:rPr>
        <w:fldChar w:fldCharType="separate"/>
      </w:r>
      <w:r w:rsidRPr="006C5310">
        <w:rPr>
          <w:noProof/>
          <w:lang w:val="fr-CA"/>
        </w:rPr>
        <w:t>3</w:t>
      </w:r>
      <w:r w:rsidRPr="006C5310">
        <w:rPr>
          <w:lang w:val="fr-CA"/>
        </w:rPr>
        <w:fldChar w:fldCharType="end"/>
      </w:r>
      <w:r>
        <w:rPr>
          <w:lang w:val="fr-CA"/>
        </w:rPr>
        <w:t> :</w:t>
      </w:r>
      <w:r w:rsidRPr="006C5310">
        <w:rPr>
          <w:lang w:val="fr-CA"/>
        </w:rPr>
        <w:t xml:space="preserve"> Taille, vignettes et format du nuage de points classifiés de l’Ontario (données dérivées de l’imagerie)</w:t>
      </w:r>
      <w:bookmarkEnd w:id="59"/>
    </w:p>
    <w:tbl>
      <w:tblPr>
        <w:tblStyle w:val="TableGrid"/>
        <w:tblW w:w="0" w:type="auto"/>
        <w:jc w:val="center"/>
        <w:tblLook w:val="04A0" w:firstRow="1" w:lastRow="0" w:firstColumn="1" w:lastColumn="0" w:noHBand="0" w:noVBand="1"/>
      </w:tblPr>
      <w:tblGrid>
        <w:gridCol w:w="1928"/>
        <w:gridCol w:w="2098"/>
        <w:gridCol w:w="1531"/>
        <w:gridCol w:w="1474"/>
      </w:tblGrid>
      <w:tr w:rsidR="006C5310" w:rsidRPr="006C5310" w14:paraId="55C27A7F" w14:textId="7815C9E1" w:rsidTr="006C5310">
        <w:trPr>
          <w:jc w:val="center"/>
        </w:trPr>
        <w:tc>
          <w:tcPr>
            <w:tcW w:w="1928" w:type="dxa"/>
          </w:tcPr>
          <w:p w14:paraId="0C91E5CB" w14:textId="6F9665E0" w:rsidR="006C5310" w:rsidRPr="006C5310" w:rsidRDefault="006C5310" w:rsidP="006C5310">
            <w:pPr>
              <w:pStyle w:val="TableHeaderRowTextMIRB"/>
              <w:rPr>
                <w:lang w:val="fr-CA"/>
              </w:rPr>
            </w:pPr>
            <w:r w:rsidRPr="006C5310">
              <w:rPr>
                <w:lang w:val="fr-CA" w:bidi="fr-CA"/>
              </w:rPr>
              <w:t>Zone du projet</w:t>
            </w:r>
          </w:p>
        </w:tc>
        <w:tc>
          <w:tcPr>
            <w:tcW w:w="2098" w:type="dxa"/>
          </w:tcPr>
          <w:p w14:paraId="54296221" w14:textId="7DC46879" w:rsidR="006C5310" w:rsidRPr="006C5310" w:rsidRDefault="006C5310" w:rsidP="006C5310">
            <w:pPr>
              <w:pStyle w:val="TableHeaderRowTextMIRB"/>
              <w:rPr>
                <w:lang w:val="fr-CA"/>
              </w:rPr>
            </w:pPr>
            <w:r w:rsidRPr="006C5310">
              <w:rPr>
                <w:lang w:val="fr-CA" w:bidi="fr-CA"/>
              </w:rPr>
              <w:t>Taille comprimée (Go)</w:t>
            </w:r>
          </w:p>
        </w:tc>
        <w:tc>
          <w:tcPr>
            <w:tcW w:w="1531" w:type="dxa"/>
          </w:tcPr>
          <w:p w14:paraId="52A66D78" w14:textId="1283742A" w:rsidR="006C5310" w:rsidRPr="006C5310" w:rsidRDefault="006C5310" w:rsidP="006C5310">
            <w:pPr>
              <w:pStyle w:val="TableHeaderRowTextMIRB"/>
              <w:rPr>
                <w:lang w:val="fr-CA"/>
              </w:rPr>
            </w:pPr>
            <w:r w:rsidRPr="006C5310">
              <w:rPr>
                <w:lang w:val="fr-CA" w:bidi="fr-CA"/>
              </w:rPr>
              <w:t>Nombre de vignettes</w:t>
            </w:r>
          </w:p>
        </w:tc>
        <w:tc>
          <w:tcPr>
            <w:tcW w:w="1474" w:type="dxa"/>
          </w:tcPr>
          <w:p w14:paraId="76EEAFFA" w14:textId="3AB4676A" w:rsidR="006C5310" w:rsidRPr="006C5310" w:rsidRDefault="006C5310" w:rsidP="006C5310">
            <w:pPr>
              <w:pStyle w:val="TableHeaderRowTextMIRB"/>
              <w:rPr>
                <w:lang w:val="fr-CA"/>
              </w:rPr>
            </w:pPr>
            <w:r w:rsidRPr="006C5310">
              <w:rPr>
                <w:lang w:val="fr-CA" w:bidi="fr-CA"/>
              </w:rPr>
              <w:t>Format du fichier</w:t>
            </w:r>
          </w:p>
        </w:tc>
      </w:tr>
      <w:tr w:rsidR="006C5310" w:rsidRPr="006C5310" w14:paraId="770692B9" w14:textId="3DE1FD23" w:rsidTr="006C5310">
        <w:trPr>
          <w:jc w:val="center"/>
        </w:trPr>
        <w:tc>
          <w:tcPr>
            <w:tcW w:w="1928" w:type="dxa"/>
          </w:tcPr>
          <w:p w14:paraId="20E2352D" w14:textId="6E161CD0" w:rsidR="006C5310" w:rsidRPr="006C5310" w:rsidRDefault="006C5310" w:rsidP="006C5310">
            <w:pPr>
              <w:pStyle w:val="TableBodyTextMIRB"/>
              <w:rPr>
                <w:lang w:val="fr-CA"/>
              </w:rPr>
            </w:pPr>
            <w:r w:rsidRPr="006C5310">
              <w:rPr>
                <w:lang w:val="fr-CA" w:bidi="fr-CA"/>
              </w:rPr>
              <w:t>POSOO 2010</w:t>
            </w:r>
          </w:p>
        </w:tc>
        <w:tc>
          <w:tcPr>
            <w:tcW w:w="2098" w:type="dxa"/>
          </w:tcPr>
          <w:p w14:paraId="211ECD6D" w14:textId="6DF5A0AB" w:rsidR="006C5310" w:rsidRPr="006C5310" w:rsidRDefault="006C5310" w:rsidP="006C5310">
            <w:pPr>
              <w:pStyle w:val="TableBodyTextMIRB"/>
              <w:rPr>
                <w:lang w:val="fr-CA"/>
              </w:rPr>
            </w:pPr>
            <w:r w:rsidRPr="0022430F">
              <w:rPr>
                <w:lang w:bidi="fr-CA"/>
              </w:rPr>
              <w:t>826</w:t>
            </w:r>
          </w:p>
        </w:tc>
        <w:tc>
          <w:tcPr>
            <w:tcW w:w="1531" w:type="dxa"/>
          </w:tcPr>
          <w:p w14:paraId="35BB8C6A" w14:textId="185AE7D0" w:rsidR="006C5310" w:rsidRPr="006C5310" w:rsidRDefault="006C5310" w:rsidP="006C5310">
            <w:pPr>
              <w:pStyle w:val="TableBodyTextMIRB"/>
              <w:rPr>
                <w:lang w:val="fr-CA"/>
              </w:rPr>
            </w:pPr>
            <w:r w:rsidRPr="0022430F">
              <w:rPr>
                <w:lang w:bidi="fr-CA"/>
              </w:rPr>
              <w:t>13 221</w:t>
            </w:r>
          </w:p>
        </w:tc>
        <w:tc>
          <w:tcPr>
            <w:tcW w:w="1474" w:type="dxa"/>
          </w:tcPr>
          <w:p w14:paraId="21B8F02C" w14:textId="3DD37005" w:rsidR="006C5310" w:rsidRPr="006C5310" w:rsidRDefault="006C5310" w:rsidP="006C5310">
            <w:pPr>
              <w:pStyle w:val="TableBodyTextMIRB"/>
              <w:rPr>
                <w:lang w:val="fr-CA"/>
              </w:rPr>
            </w:pPr>
            <w:r w:rsidRPr="0022430F">
              <w:rPr>
                <w:lang w:bidi="fr-CA"/>
              </w:rPr>
              <w:t>LAS</w:t>
            </w:r>
          </w:p>
        </w:tc>
      </w:tr>
      <w:tr w:rsidR="006C5310" w:rsidRPr="006C5310" w14:paraId="00C9CF94" w14:textId="4EE29443" w:rsidTr="006C5310">
        <w:trPr>
          <w:jc w:val="center"/>
        </w:trPr>
        <w:tc>
          <w:tcPr>
            <w:tcW w:w="1928" w:type="dxa"/>
          </w:tcPr>
          <w:p w14:paraId="5237C9B4" w14:textId="7364B1C9" w:rsidR="006C5310" w:rsidRPr="006C5310" w:rsidRDefault="006C5310" w:rsidP="006C5310">
            <w:pPr>
              <w:pStyle w:val="TableBodyTextMIRB"/>
              <w:rPr>
                <w:lang w:val="fr-CA"/>
              </w:rPr>
            </w:pPr>
            <w:r w:rsidRPr="006C5310">
              <w:rPr>
                <w:lang w:val="fr-CA" w:bidi="fr-CA"/>
              </w:rPr>
              <w:t>POCSO 2013</w:t>
            </w:r>
          </w:p>
        </w:tc>
        <w:tc>
          <w:tcPr>
            <w:tcW w:w="2098" w:type="dxa"/>
          </w:tcPr>
          <w:p w14:paraId="4141DA07" w14:textId="0321A3C8" w:rsidR="006C5310" w:rsidRPr="006C5310" w:rsidRDefault="006C5310" w:rsidP="006C5310">
            <w:pPr>
              <w:pStyle w:val="TableBodyTextMIRB"/>
              <w:rPr>
                <w:lang w:val="fr-CA"/>
              </w:rPr>
            </w:pPr>
            <w:r w:rsidRPr="0022430F">
              <w:rPr>
                <w:lang w:bidi="fr-CA"/>
              </w:rPr>
              <w:t>118</w:t>
            </w:r>
          </w:p>
        </w:tc>
        <w:tc>
          <w:tcPr>
            <w:tcW w:w="1531" w:type="dxa"/>
          </w:tcPr>
          <w:p w14:paraId="16561E01" w14:textId="727BE6BC" w:rsidR="006C5310" w:rsidRPr="006C5310" w:rsidRDefault="006C5310" w:rsidP="006C5310">
            <w:pPr>
              <w:pStyle w:val="TableBodyTextMIRB"/>
              <w:rPr>
                <w:lang w:val="fr-CA"/>
              </w:rPr>
            </w:pPr>
            <w:r w:rsidRPr="0022430F">
              <w:rPr>
                <w:lang w:bidi="fr-CA"/>
              </w:rPr>
              <w:t>35 921</w:t>
            </w:r>
          </w:p>
        </w:tc>
        <w:tc>
          <w:tcPr>
            <w:tcW w:w="1474" w:type="dxa"/>
          </w:tcPr>
          <w:p w14:paraId="655EA4BB" w14:textId="737D4D19" w:rsidR="006C5310" w:rsidRPr="006C5310" w:rsidRDefault="006C5310" w:rsidP="006C5310">
            <w:pPr>
              <w:pStyle w:val="TableBodyTextMIRB"/>
              <w:rPr>
                <w:lang w:val="fr-CA"/>
              </w:rPr>
            </w:pPr>
            <w:r w:rsidRPr="0022430F">
              <w:rPr>
                <w:lang w:bidi="fr-CA"/>
              </w:rPr>
              <w:t>zLAS</w:t>
            </w:r>
          </w:p>
        </w:tc>
      </w:tr>
      <w:tr w:rsidR="006C5310" w:rsidRPr="006C5310" w14:paraId="7141E5ED" w14:textId="7AE28454" w:rsidTr="006C5310">
        <w:trPr>
          <w:jc w:val="center"/>
        </w:trPr>
        <w:tc>
          <w:tcPr>
            <w:tcW w:w="1928" w:type="dxa"/>
          </w:tcPr>
          <w:p w14:paraId="592D119E" w14:textId="79056BD8" w:rsidR="006C5310" w:rsidRPr="006C5310" w:rsidRDefault="006C5310" w:rsidP="006C5310">
            <w:pPr>
              <w:pStyle w:val="TableBodyTextMIRB"/>
              <w:rPr>
                <w:lang w:val="fr-CA"/>
              </w:rPr>
            </w:pPr>
            <w:r w:rsidRPr="006C5310">
              <w:rPr>
                <w:lang w:val="fr-CA" w:bidi="fr-CA"/>
              </w:rPr>
              <w:t>PAINE 2014</w:t>
            </w:r>
          </w:p>
        </w:tc>
        <w:tc>
          <w:tcPr>
            <w:tcW w:w="2098" w:type="dxa"/>
          </w:tcPr>
          <w:p w14:paraId="3109C4B9" w14:textId="3C94D33F" w:rsidR="006C5310" w:rsidRPr="006C5310" w:rsidRDefault="006C5310" w:rsidP="006C5310">
            <w:pPr>
              <w:pStyle w:val="TableBodyTextMIRB"/>
              <w:rPr>
                <w:lang w:val="fr-CA"/>
              </w:rPr>
            </w:pPr>
            <w:r w:rsidRPr="0022430F">
              <w:rPr>
                <w:lang w:bidi="fr-CA"/>
              </w:rPr>
              <w:t>114</w:t>
            </w:r>
          </w:p>
        </w:tc>
        <w:tc>
          <w:tcPr>
            <w:tcW w:w="1531" w:type="dxa"/>
          </w:tcPr>
          <w:p w14:paraId="5ECCC8D8" w14:textId="164FA1C7" w:rsidR="006C5310" w:rsidRPr="006C5310" w:rsidRDefault="006C5310" w:rsidP="006C5310">
            <w:pPr>
              <w:pStyle w:val="TableBodyTextMIRB"/>
              <w:rPr>
                <w:lang w:val="fr-CA"/>
              </w:rPr>
            </w:pPr>
            <w:r w:rsidRPr="0022430F">
              <w:rPr>
                <w:lang w:bidi="fr-CA"/>
              </w:rPr>
              <w:t>37 227</w:t>
            </w:r>
          </w:p>
        </w:tc>
        <w:tc>
          <w:tcPr>
            <w:tcW w:w="1474" w:type="dxa"/>
          </w:tcPr>
          <w:p w14:paraId="5EFB8805" w14:textId="2903BDC1" w:rsidR="006C5310" w:rsidRPr="006C5310" w:rsidRDefault="006C5310" w:rsidP="006C5310">
            <w:pPr>
              <w:pStyle w:val="TableBodyTextMIRB"/>
              <w:rPr>
                <w:lang w:val="fr-CA"/>
              </w:rPr>
            </w:pPr>
            <w:r w:rsidRPr="0022430F">
              <w:rPr>
                <w:lang w:bidi="fr-CA"/>
              </w:rPr>
              <w:t>zLAS</w:t>
            </w:r>
          </w:p>
        </w:tc>
      </w:tr>
      <w:tr w:rsidR="006C5310" w:rsidRPr="006C5310" w14:paraId="1121BAC3" w14:textId="729E0B3E" w:rsidTr="006C5310">
        <w:trPr>
          <w:jc w:val="center"/>
        </w:trPr>
        <w:tc>
          <w:tcPr>
            <w:tcW w:w="1928" w:type="dxa"/>
          </w:tcPr>
          <w:p w14:paraId="081E9EAD" w14:textId="2E3290DE" w:rsidR="006C5310" w:rsidRPr="006C5310" w:rsidRDefault="006C5310" w:rsidP="006C5310">
            <w:pPr>
              <w:pStyle w:val="TableBodyTextMIRB"/>
              <w:rPr>
                <w:lang w:val="fr-CA"/>
              </w:rPr>
            </w:pPr>
            <w:r w:rsidRPr="006C5310">
              <w:rPr>
                <w:lang w:val="fr-CA" w:bidi="fr-CA"/>
              </w:rPr>
              <w:t>POSOO 2015</w:t>
            </w:r>
          </w:p>
        </w:tc>
        <w:tc>
          <w:tcPr>
            <w:tcW w:w="2098" w:type="dxa"/>
          </w:tcPr>
          <w:p w14:paraId="19BA03C7" w14:textId="3478FC72" w:rsidR="006C5310" w:rsidRPr="006C5310" w:rsidRDefault="006C5310" w:rsidP="006C5310">
            <w:pPr>
              <w:pStyle w:val="TableBodyTextMIRB"/>
              <w:rPr>
                <w:lang w:val="fr-CA"/>
              </w:rPr>
            </w:pPr>
            <w:r w:rsidRPr="0022430F">
              <w:rPr>
                <w:lang w:bidi="fr-CA"/>
              </w:rPr>
              <w:t>112</w:t>
            </w:r>
          </w:p>
        </w:tc>
        <w:tc>
          <w:tcPr>
            <w:tcW w:w="1531" w:type="dxa"/>
          </w:tcPr>
          <w:p w14:paraId="102FB439" w14:textId="07FDFCEE" w:rsidR="006C5310" w:rsidRPr="006C5310" w:rsidRDefault="006C5310" w:rsidP="006C5310">
            <w:pPr>
              <w:pStyle w:val="TableBodyTextMIRB"/>
              <w:rPr>
                <w:lang w:val="fr-CA"/>
              </w:rPr>
            </w:pPr>
            <w:r w:rsidRPr="0022430F">
              <w:rPr>
                <w:lang w:bidi="fr-CA"/>
              </w:rPr>
              <w:t>44 629</w:t>
            </w:r>
          </w:p>
        </w:tc>
        <w:tc>
          <w:tcPr>
            <w:tcW w:w="1474" w:type="dxa"/>
          </w:tcPr>
          <w:p w14:paraId="34224B27" w14:textId="0F9370C1" w:rsidR="006C5310" w:rsidRPr="006C5310" w:rsidRDefault="006C5310" w:rsidP="006C5310">
            <w:pPr>
              <w:pStyle w:val="TableBodyTextMIRB"/>
              <w:rPr>
                <w:lang w:val="fr-CA"/>
              </w:rPr>
            </w:pPr>
            <w:r w:rsidRPr="0022430F">
              <w:rPr>
                <w:lang w:bidi="fr-CA"/>
              </w:rPr>
              <w:t>zLAS</w:t>
            </w:r>
          </w:p>
        </w:tc>
      </w:tr>
      <w:tr w:rsidR="006C5310" w:rsidRPr="006C5310" w14:paraId="687E9119" w14:textId="22A9D3F0" w:rsidTr="006C5310">
        <w:trPr>
          <w:jc w:val="center"/>
        </w:trPr>
        <w:tc>
          <w:tcPr>
            <w:tcW w:w="1928" w:type="dxa"/>
          </w:tcPr>
          <w:p w14:paraId="56068C53" w14:textId="102948FE" w:rsidR="006C5310" w:rsidRPr="006C5310" w:rsidRDefault="006C5310" w:rsidP="006C5310">
            <w:pPr>
              <w:pStyle w:val="TableBodyTextMIRB"/>
              <w:rPr>
                <w:lang w:val="fr-CA"/>
              </w:rPr>
            </w:pPr>
            <w:r w:rsidRPr="006C5310">
              <w:rPr>
                <w:lang w:val="fr-CA" w:bidi="fr-CA"/>
              </w:rPr>
              <w:t>POCO 2016</w:t>
            </w:r>
          </w:p>
        </w:tc>
        <w:tc>
          <w:tcPr>
            <w:tcW w:w="2098" w:type="dxa"/>
          </w:tcPr>
          <w:p w14:paraId="544242EA" w14:textId="207962C1" w:rsidR="006C5310" w:rsidRPr="006C5310" w:rsidRDefault="006C5310" w:rsidP="006C5310">
            <w:pPr>
              <w:pStyle w:val="TableBodyTextMIRB"/>
              <w:rPr>
                <w:lang w:val="fr-CA"/>
              </w:rPr>
            </w:pPr>
            <w:r w:rsidRPr="0022430F">
              <w:rPr>
                <w:lang w:bidi="fr-CA"/>
              </w:rPr>
              <w:t>45,8</w:t>
            </w:r>
          </w:p>
        </w:tc>
        <w:tc>
          <w:tcPr>
            <w:tcW w:w="1531" w:type="dxa"/>
          </w:tcPr>
          <w:p w14:paraId="0D0DE107" w14:textId="35DCDB54" w:rsidR="006C5310" w:rsidRPr="006C5310" w:rsidRDefault="006C5310" w:rsidP="006C5310">
            <w:pPr>
              <w:pStyle w:val="TableBodyTextMIRB"/>
              <w:rPr>
                <w:lang w:val="fr-CA"/>
              </w:rPr>
            </w:pPr>
            <w:r w:rsidRPr="0022430F">
              <w:rPr>
                <w:lang w:bidi="fr-CA"/>
              </w:rPr>
              <w:t>53 729</w:t>
            </w:r>
          </w:p>
        </w:tc>
        <w:tc>
          <w:tcPr>
            <w:tcW w:w="1474" w:type="dxa"/>
          </w:tcPr>
          <w:p w14:paraId="68345D93" w14:textId="26595536" w:rsidR="006C5310" w:rsidRPr="006C5310" w:rsidRDefault="006C5310" w:rsidP="006C5310">
            <w:pPr>
              <w:pStyle w:val="TableBodyTextMIRB"/>
              <w:rPr>
                <w:lang w:val="fr-CA"/>
              </w:rPr>
            </w:pPr>
            <w:r w:rsidRPr="0022430F">
              <w:rPr>
                <w:lang w:bidi="fr-CA"/>
              </w:rPr>
              <w:t>LAZ 1.2</w:t>
            </w:r>
          </w:p>
        </w:tc>
      </w:tr>
      <w:tr w:rsidR="006C5310" w:rsidRPr="006C5310" w14:paraId="135F3462" w14:textId="77777777" w:rsidTr="006C5310">
        <w:trPr>
          <w:jc w:val="center"/>
        </w:trPr>
        <w:tc>
          <w:tcPr>
            <w:tcW w:w="1928" w:type="dxa"/>
          </w:tcPr>
          <w:p w14:paraId="788907AE" w14:textId="46695B62" w:rsidR="006C5310" w:rsidRPr="006C5310" w:rsidRDefault="006C5310" w:rsidP="006C5310">
            <w:pPr>
              <w:pStyle w:val="TableBodyTextMIRB"/>
              <w:rPr>
                <w:lang w:val="fr-CA" w:bidi="fr-CA"/>
              </w:rPr>
            </w:pPr>
            <w:r w:rsidRPr="006C5310">
              <w:rPr>
                <w:lang w:val="fr-CA" w:bidi="fr-CA"/>
              </w:rPr>
              <w:t>PONOO 2017</w:t>
            </w:r>
          </w:p>
        </w:tc>
        <w:tc>
          <w:tcPr>
            <w:tcW w:w="2098" w:type="dxa"/>
          </w:tcPr>
          <w:p w14:paraId="3BF88949" w14:textId="6BCE4893" w:rsidR="006C5310" w:rsidRPr="006C5310" w:rsidRDefault="006C5310" w:rsidP="006C5310">
            <w:pPr>
              <w:pStyle w:val="TableBodyTextMIRB"/>
              <w:rPr>
                <w:lang w:val="fr-CA"/>
              </w:rPr>
            </w:pPr>
            <w:r w:rsidRPr="0022430F">
              <w:rPr>
                <w:lang w:bidi="fr-CA"/>
              </w:rPr>
              <w:t>126</w:t>
            </w:r>
          </w:p>
        </w:tc>
        <w:tc>
          <w:tcPr>
            <w:tcW w:w="1531" w:type="dxa"/>
          </w:tcPr>
          <w:p w14:paraId="48B77EB9" w14:textId="74D6E713" w:rsidR="006C5310" w:rsidRPr="006C5310" w:rsidRDefault="006C5310" w:rsidP="006C5310">
            <w:pPr>
              <w:pStyle w:val="TableBodyTextMIRB"/>
              <w:rPr>
                <w:lang w:val="fr-CA"/>
              </w:rPr>
            </w:pPr>
            <w:r w:rsidRPr="0022430F">
              <w:rPr>
                <w:lang w:bidi="fr-CA"/>
              </w:rPr>
              <w:t>27 907</w:t>
            </w:r>
          </w:p>
        </w:tc>
        <w:tc>
          <w:tcPr>
            <w:tcW w:w="1474" w:type="dxa"/>
          </w:tcPr>
          <w:p w14:paraId="42856ACE" w14:textId="4C26BBD4" w:rsidR="006C5310" w:rsidRPr="006C5310" w:rsidRDefault="006C5310" w:rsidP="006C5310">
            <w:pPr>
              <w:pStyle w:val="TableBodyTextMIRB"/>
              <w:rPr>
                <w:lang w:val="fr-CA"/>
              </w:rPr>
            </w:pPr>
            <w:r w:rsidRPr="0022430F">
              <w:rPr>
                <w:lang w:bidi="fr-CA"/>
              </w:rPr>
              <w:t>LAZ 1.2</w:t>
            </w:r>
          </w:p>
        </w:tc>
      </w:tr>
    </w:tbl>
    <w:p w14:paraId="185307A5" w14:textId="60C876D3" w:rsidR="006C5310" w:rsidRDefault="006C5310" w:rsidP="006C5310">
      <w:pPr>
        <w:pStyle w:val="Heading3NoNumbersMIRB"/>
        <w:rPr>
          <w:lang w:bidi="fr-CA"/>
        </w:rPr>
      </w:pPr>
      <w:bookmarkStart w:id="60" w:name="_Toc237519716"/>
      <w:r>
        <w:rPr>
          <w:lang w:bidi="fr-CA"/>
        </w:rPr>
        <w:t xml:space="preserve">2.1.1 </w:t>
      </w:r>
      <w:r w:rsidRPr="0022430F">
        <w:rPr>
          <w:lang w:bidi="fr-CA"/>
        </w:rPr>
        <w:t>Format des données</w:t>
      </w:r>
      <w:bookmarkEnd w:id="60"/>
    </w:p>
    <w:p w14:paraId="1B6EC39F" w14:textId="65197457" w:rsidR="006C5310" w:rsidRPr="006C5310" w:rsidRDefault="006C5310" w:rsidP="006C5310">
      <w:pPr>
        <w:pStyle w:val="BodyAccessibleTextMIRB"/>
        <w:rPr>
          <w:lang w:val="fr-CA"/>
        </w:rPr>
      </w:pPr>
      <w:r w:rsidRPr="006C5310">
        <w:rPr>
          <w:lang w:val="fr-CA"/>
        </w:rPr>
        <w:t xml:space="preserve">Les fichiers de format zLAS d’Esri peuvent être utilisés directement dans le logiciel ArcGIS. Pour plus d’informations et pour télécharger les outils de conversion zLAS en LAS, visitez le site </w:t>
      </w:r>
      <w:hyperlink r:id="rId29" w:history="1">
        <w:r w:rsidRPr="006C5310">
          <w:rPr>
            <w:rStyle w:val="HyperlinkMIRBChar"/>
            <w:lang w:val="fr-CA"/>
          </w:rPr>
          <w:t>LAS Optimizer</w:t>
        </w:r>
      </w:hyperlink>
      <w:r w:rsidRPr="006C5310">
        <w:rPr>
          <w:lang w:val="fr-CA"/>
        </w:rPr>
        <w:t xml:space="preserve"> (en anglais seulement) (https://www.arcgis.com/home/item.html?id=787794cdbd384261bc9bf99a860a374f).</w:t>
      </w:r>
    </w:p>
    <w:p w14:paraId="035373E5" w14:textId="77777777" w:rsidR="006C5310" w:rsidRPr="006C5310" w:rsidRDefault="006C5310" w:rsidP="006C5310">
      <w:pPr>
        <w:pStyle w:val="BodyAccessibleTextMIRB"/>
        <w:rPr>
          <w:lang w:val="fr-CA"/>
        </w:rPr>
      </w:pPr>
      <w:r w:rsidRPr="006C5310">
        <w:rPr>
          <w:lang w:val="fr-CA"/>
        </w:rPr>
        <w:t>Le format LAZ 1.2 est un format comprimé sans perte d’un fichier LAS, qui sert à l’échange de données de nuage de points en trois dimensions. Consultez l’annexe A pour obtenir de plus amples renseignements sur la façon d’extraire et de consulter l’information contenue dans les fichiers .LAZ.</w:t>
      </w:r>
    </w:p>
    <w:p w14:paraId="1ACACF40" w14:textId="3391D675" w:rsidR="006C5310" w:rsidRDefault="006C5310" w:rsidP="006C5310">
      <w:pPr>
        <w:pStyle w:val="BodyAccessibleTextMIRB"/>
        <w:rPr>
          <w:lang w:val="fr-CA"/>
        </w:rPr>
      </w:pPr>
      <w:r w:rsidRPr="006C5310">
        <w:rPr>
          <w:lang w:val="fr-CA"/>
        </w:rPr>
        <w:t>Le nuage de points est fourni en vignettes de 1 km sur 1 km qui ne se chevauchent pas. Le format standard d’appellation des fichiers des vignettes est expliqué à la Figure 10.</w:t>
      </w:r>
    </w:p>
    <w:p w14:paraId="5FF08EA1" w14:textId="77777777" w:rsidR="00F016A9" w:rsidRDefault="00F016A9" w:rsidP="00F016A9">
      <w:pPr>
        <w:pStyle w:val="BodyAccessibleTextMIRB"/>
        <w:keepNext/>
        <w:jc w:val="center"/>
      </w:pPr>
      <w:r>
        <w:rPr>
          <w:noProof/>
          <w:lang w:val="fr-CA"/>
        </w:rPr>
        <w:lastRenderedPageBreak/>
        <w:drawing>
          <wp:inline distT="0" distB="0" distL="0" distR="0" wp14:anchorId="6D368FB2" wp14:editId="3E109300">
            <wp:extent cx="4143953" cy="2162477"/>
            <wp:effectExtent l="19050" t="19050" r="9525" b="28575"/>
            <wp:docPr id="2009122828" name="Picture 1" descr="Le nom de chaque vignette reflète la taille de la vignette, la zone UTM, l’abscisse, l’ordonnée, l’année et le proj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9122828" name="Picture 1" descr="Le nom de chaque vignette reflète la taille de la vignette, la zone UTM, l’abscisse, l’ordonnée, l’année et le projet."/>
                    <pic:cNvPicPr/>
                  </pic:nvPicPr>
                  <pic:blipFill>
                    <a:blip r:embed="rId30">
                      <a:extLst>
                        <a:ext uri="{28A0092B-C50C-407E-A947-70E740481C1C}">
                          <a14:useLocalDpi xmlns:a14="http://schemas.microsoft.com/office/drawing/2010/main" val="0"/>
                        </a:ext>
                      </a:extLst>
                    </a:blip>
                    <a:stretch>
                      <a:fillRect/>
                    </a:stretch>
                  </pic:blipFill>
                  <pic:spPr>
                    <a:xfrm>
                      <a:off x="0" y="0"/>
                      <a:ext cx="4143953" cy="2162477"/>
                    </a:xfrm>
                    <a:prstGeom prst="rect">
                      <a:avLst/>
                    </a:prstGeom>
                    <a:ln>
                      <a:solidFill>
                        <a:schemeClr val="tx1"/>
                      </a:solidFill>
                    </a:ln>
                  </pic:spPr>
                </pic:pic>
              </a:graphicData>
            </a:graphic>
          </wp:inline>
        </w:drawing>
      </w:r>
    </w:p>
    <w:p w14:paraId="32EB5686" w14:textId="35507875" w:rsidR="00462522" w:rsidRDefault="00F016A9" w:rsidP="00F016A9">
      <w:pPr>
        <w:pStyle w:val="Caption"/>
        <w:rPr>
          <w:lang w:val="fr-CA"/>
        </w:rPr>
      </w:pPr>
      <w:bookmarkStart w:id="61" w:name="_Toc237519675"/>
      <w:r w:rsidRPr="00F016A9">
        <w:rPr>
          <w:lang w:val="fr-CA"/>
        </w:rPr>
        <w:t xml:space="preserve">Figure </w:t>
      </w:r>
      <w:r w:rsidRPr="00F016A9">
        <w:rPr>
          <w:lang w:val="fr-CA"/>
        </w:rPr>
        <w:fldChar w:fldCharType="begin"/>
      </w:r>
      <w:r w:rsidRPr="00F016A9">
        <w:rPr>
          <w:lang w:val="fr-CA"/>
        </w:rPr>
        <w:instrText xml:space="preserve"> SEQ Figure \* ARABIC </w:instrText>
      </w:r>
      <w:r w:rsidRPr="00F016A9">
        <w:rPr>
          <w:lang w:val="fr-CA"/>
        </w:rPr>
        <w:fldChar w:fldCharType="separate"/>
      </w:r>
      <w:r w:rsidR="005850F3">
        <w:rPr>
          <w:noProof/>
          <w:lang w:val="fr-CA"/>
        </w:rPr>
        <w:t>10</w:t>
      </w:r>
      <w:r w:rsidRPr="00F016A9">
        <w:rPr>
          <w:lang w:val="fr-CA"/>
        </w:rPr>
        <w:fldChar w:fldCharType="end"/>
      </w:r>
      <w:r>
        <w:rPr>
          <w:lang w:val="fr-CA"/>
        </w:rPr>
        <w:t> :</w:t>
      </w:r>
      <w:r w:rsidRPr="00F016A9">
        <w:rPr>
          <w:lang w:val="fr-CA"/>
        </w:rPr>
        <w:t xml:space="preserve"> Le nom de chaque vignette reflète sa taille, la zone UTM, l’abscisse, l’ordonnée, le projet et l’année</w:t>
      </w:r>
      <w:bookmarkEnd w:id="61"/>
    </w:p>
    <w:p w14:paraId="7C2AE32E" w14:textId="4BDC2D6E" w:rsidR="00F016A9" w:rsidRDefault="00F016A9" w:rsidP="00F016A9">
      <w:pPr>
        <w:pStyle w:val="Heading2NoNumbersMIRB"/>
        <w:rPr>
          <w:lang w:val="fr-CA"/>
        </w:rPr>
      </w:pPr>
      <w:bookmarkStart w:id="62" w:name="_Toc237519717"/>
      <w:r w:rsidRPr="00F016A9">
        <w:rPr>
          <w:lang w:val="fr-CA"/>
        </w:rPr>
        <w:t>2.2 Restrictions d’utilisation</w:t>
      </w:r>
      <w:bookmarkEnd w:id="62"/>
    </w:p>
    <w:p w14:paraId="3B8EF218" w14:textId="0F52F35D" w:rsidR="004A5C9A" w:rsidRDefault="00F016A9" w:rsidP="00F016A9">
      <w:pPr>
        <w:pStyle w:val="BodyAccessibleTextMIRB"/>
        <w:rPr>
          <w:lang w:val="fr-CA"/>
        </w:rPr>
      </w:pPr>
      <w:r w:rsidRPr="00F016A9">
        <w:rPr>
          <w:lang w:val="fr-CA"/>
        </w:rPr>
        <w:t>Les données du nuage de points classifiés de l’Ontario avec données dérivées de l’imagerie sont considérées comme ouvertes. Vous êtes libre de copier, de modifier, de publier, de traduire, d’adapter, de distribuer ou d’utiliser autrement l’information, quel que soit le support, mode ou format employé, à toutes fins légitimes. Si vous effectuez l’une des actions ci-dessus, vous devez utiliser l’énoncé d’attribution suivant : «</w:t>
      </w:r>
      <w:r w:rsidR="00CB3E0C" w:rsidRPr="00CB3E0C">
        <w:rPr>
          <w:szCs w:val="24"/>
          <w:lang w:val="fr-CA" w:bidi="fr-CA"/>
        </w:rPr>
        <w:t> </w:t>
      </w:r>
      <w:r w:rsidRPr="00F016A9">
        <w:rPr>
          <w:lang w:val="fr-CA"/>
        </w:rPr>
        <w:t>Contient de l’information visée par la Licence du gouvernement ouvert – Ontario</w:t>
      </w:r>
      <w:r w:rsidR="00CB3E0C" w:rsidRPr="00CB3E0C">
        <w:rPr>
          <w:szCs w:val="24"/>
          <w:lang w:val="fr-CA" w:bidi="fr-CA"/>
        </w:rPr>
        <w:t> </w:t>
      </w:r>
      <w:r w:rsidRPr="00F016A9">
        <w:rPr>
          <w:lang w:val="fr-CA"/>
        </w:rPr>
        <w:t xml:space="preserve">». Voir la </w:t>
      </w:r>
      <w:hyperlink r:id="rId31" w:history="1">
        <w:r w:rsidRPr="00CB3E0C">
          <w:rPr>
            <w:rStyle w:val="HyperlinkMIRBChar"/>
            <w:lang w:val="fr-CA"/>
          </w:rPr>
          <w:t>Licence du gouvernement ouvert</w:t>
        </w:r>
      </w:hyperlink>
      <w:r w:rsidRPr="00F016A9">
        <w:rPr>
          <w:lang w:val="fr-CA"/>
        </w:rPr>
        <w:t xml:space="preserve"> (https://www.ontario.ca/fr/page/licence-du-gouvernement-ouvert-ontario)</w:t>
      </w:r>
      <w:r>
        <w:rPr>
          <w:lang w:val="fr-CA"/>
        </w:rPr>
        <w:t>.</w:t>
      </w:r>
    </w:p>
    <w:p w14:paraId="7C4EE889" w14:textId="77777777" w:rsidR="004A5C9A" w:rsidRDefault="004A5C9A">
      <w:pPr>
        <w:rPr>
          <w:rFonts w:eastAsiaTheme="minorEastAsia" w:cstheme="minorBidi"/>
          <w:sz w:val="24"/>
          <w:szCs w:val="22"/>
          <w:lang w:val="fr-CA" w:eastAsia="en-US"/>
        </w:rPr>
      </w:pPr>
      <w:r>
        <w:rPr>
          <w:lang w:val="fr-CA"/>
        </w:rPr>
        <w:br w:type="page"/>
      </w:r>
    </w:p>
    <w:p w14:paraId="66097ACD" w14:textId="2D468B4E" w:rsidR="00A451ED" w:rsidRDefault="00A451ED" w:rsidP="00BD5B11">
      <w:pPr>
        <w:pStyle w:val="Heading1MIRBMidPage"/>
        <w:spacing w:before="480"/>
        <w:rPr>
          <w:lang w:val="fr-CA"/>
        </w:rPr>
      </w:pPr>
      <w:bookmarkStart w:id="63" w:name="_Toc237519718"/>
      <w:r w:rsidRPr="00CB3E0C">
        <w:rPr>
          <w:lang w:val="fr-CA"/>
        </w:rPr>
        <w:lastRenderedPageBreak/>
        <w:t xml:space="preserve">3. </w:t>
      </w:r>
      <w:r w:rsidR="00CB3E0C" w:rsidRPr="00CB3E0C">
        <w:rPr>
          <w:lang w:val="fr-CA"/>
        </w:rPr>
        <w:t>Liens vers des renseignements supplémentaires</w:t>
      </w:r>
      <w:bookmarkEnd w:id="63"/>
    </w:p>
    <w:p w14:paraId="60764856" w14:textId="0C17EC47" w:rsidR="00CB3E0C" w:rsidRPr="001C43A4" w:rsidRDefault="00CB3E0C" w:rsidP="00CB3E0C">
      <w:pPr>
        <w:pStyle w:val="BodyAccessibleTextMIRB"/>
        <w:rPr>
          <w:lang w:val="fr-CA"/>
        </w:rPr>
      </w:pPr>
      <w:r w:rsidRPr="00471C42">
        <w:rPr>
          <w:lang w:val="fr-CA"/>
        </w:rPr>
        <w:t>American Society for Photogrammetry and Remote Sensing</w:t>
      </w:r>
      <w:r w:rsidRPr="001C43A4">
        <w:rPr>
          <w:lang w:val="fr-CA"/>
        </w:rPr>
        <w:t>, 20</w:t>
      </w:r>
      <w:r w:rsidR="004A5C9A" w:rsidRPr="001C43A4">
        <w:rPr>
          <w:lang w:val="fr-CA"/>
        </w:rPr>
        <w:t>25</w:t>
      </w:r>
      <w:r w:rsidRPr="001C43A4">
        <w:rPr>
          <w:lang w:val="fr-CA"/>
        </w:rPr>
        <w:t xml:space="preserve"> «</w:t>
      </w:r>
      <w:r w:rsidR="0008379B" w:rsidRPr="001C43A4">
        <w:rPr>
          <w:lang w:val="fr-CA"/>
        </w:rPr>
        <w:t> </w:t>
      </w:r>
      <w:r w:rsidRPr="00471C42">
        <w:rPr>
          <w:rStyle w:val="HyperlinkMIRBChar"/>
          <w:lang w:val="fr-CA"/>
        </w:rPr>
        <w:t>ASPRS LAS</w:t>
      </w:r>
      <w:r w:rsidR="004A5C9A" w:rsidRPr="00471C42">
        <w:rPr>
          <w:rStyle w:val="HyperlinkMIRBChar"/>
          <w:lang w:val="fr-CA"/>
        </w:rPr>
        <w:t xml:space="preserve"> Specification</w:t>
      </w:r>
      <w:r w:rsidRPr="00471C42">
        <w:rPr>
          <w:rStyle w:val="HyperlinkMIRBChar"/>
          <w:lang w:val="fr-CA"/>
        </w:rPr>
        <w:t xml:space="preserve"> 1.</w:t>
      </w:r>
      <w:r w:rsidR="004A5C9A" w:rsidRPr="00471C42">
        <w:rPr>
          <w:rStyle w:val="HyperlinkMIRBChar"/>
          <w:lang w:val="fr-CA"/>
        </w:rPr>
        <w:t>4 – R16</w:t>
      </w:r>
      <w:r w:rsidR="0008379B" w:rsidRPr="001C43A4">
        <w:rPr>
          <w:rStyle w:val="HyperlinkMIRBChar"/>
          <w:lang w:val="fr-CA"/>
        </w:rPr>
        <w:t> </w:t>
      </w:r>
      <w:r w:rsidRPr="001C43A4">
        <w:rPr>
          <w:lang w:val="fr-CA"/>
        </w:rPr>
        <w:t>» (</w:t>
      </w:r>
      <w:r w:rsidR="004A5C9A" w:rsidRPr="001C43A4">
        <w:rPr>
          <w:lang w:val="fr-CA"/>
        </w:rPr>
        <w:t>https://publicdocuments.asprs.org/las-v14-r16-2025</w:t>
      </w:r>
      <w:r w:rsidRPr="001C43A4">
        <w:rPr>
          <w:lang w:val="fr-CA"/>
        </w:rPr>
        <w:t>)</w:t>
      </w:r>
    </w:p>
    <w:p w14:paraId="34C2035A" w14:textId="4B7EC02B" w:rsidR="00CB3E0C" w:rsidRPr="00CB3E0C" w:rsidRDefault="00CB3E0C" w:rsidP="00CB3E0C">
      <w:pPr>
        <w:pStyle w:val="BodyAccessibleTextMIRB"/>
        <w:rPr>
          <w:lang w:val="fr-CA"/>
        </w:rPr>
      </w:pPr>
      <w:r w:rsidRPr="00CB3E0C">
        <w:rPr>
          <w:lang w:val="fr-CA"/>
        </w:rPr>
        <w:t>Ressources naturelles Canada</w:t>
      </w:r>
      <w:r w:rsidR="004A5C9A">
        <w:rPr>
          <w:lang w:val="fr-CA"/>
        </w:rPr>
        <w:t>,</w:t>
      </w:r>
      <w:r w:rsidRPr="00CB3E0C">
        <w:rPr>
          <w:lang w:val="fr-CA"/>
        </w:rPr>
        <w:t xml:space="preserve"> 20</w:t>
      </w:r>
      <w:r w:rsidR="004A5C9A">
        <w:rPr>
          <w:lang w:val="fr-CA"/>
        </w:rPr>
        <w:t>20</w:t>
      </w:r>
      <w:r w:rsidRPr="00CB3E0C">
        <w:rPr>
          <w:lang w:val="fr-CA"/>
        </w:rPr>
        <w:t>, «</w:t>
      </w:r>
      <w:r w:rsidR="0008379B">
        <w:rPr>
          <w:lang w:val="fr-CA"/>
        </w:rPr>
        <w:t> </w:t>
      </w:r>
      <w:r w:rsidR="004A5C9A" w:rsidRPr="004A5C9A">
        <w:rPr>
          <w:rStyle w:val="HyperlinkMIRBChar"/>
          <w:lang w:val="fr-CA"/>
        </w:rPr>
        <w:t>Modernisation du système de référence altimétrique</w:t>
      </w:r>
      <w:r w:rsidR="0008379B">
        <w:rPr>
          <w:lang w:val="fr-CA"/>
        </w:rPr>
        <w:t> </w:t>
      </w:r>
      <w:r w:rsidRPr="00CB3E0C">
        <w:rPr>
          <w:lang w:val="fr-CA"/>
        </w:rPr>
        <w:t>» (https://ressources-naturelles.canada.ca/sites/nrcan/files/files/pdf/Height_reference_system_modernization_(FR).pdf)</w:t>
      </w:r>
    </w:p>
    <w:p w14:paraId="07F0DF44" w14:textId="5C9475C7" w:rsidR="00CB3E0C" w:rsidRPr="00CB3E0C" w:rsidRDefault="00CB3E0C" w:rsidP="00CB3E0C">
      <w:pPr>
        <w:pStyle w:val="BodyAccessibleTextMIRB"/>
        <w:rPr>
          <w:lang w:val="fr-CA"/>
        </w:rPr>
      </w:pPr>
      <w:r w:rsidRPr="00CB3E0C">
        <w:rPr>
          <w:lang w:val="fr-CA"/>
        </w:rPr>
        <w:t>Ressources naturelles Canada</w:t>
      </w:r>
      <w:r w:rsidR="004A5C9A">
        <w:rPr>
          <w:lang w:val="fr-CA"/>
        </w:rPr>
        <w:t>,</w:t>
      </w:r>
      <w:r w:rsidRPr="00CB3E0C">
        <w:rPr>
          <w:lang w:val="fr-CA"/>
        </w:rPr>
        <w:t xml:space="preserve"> 20</w:t>
      </w:r>
      <w:r w:rsidR="004A5C9A">
        <w:rPr>
          <w:lang w:val="fr-CA"/>
        </w:rPr>
        <w:t>25</w:t>
      </w:r>
      <w:r w:rsidRPr="00CB3E0C">
        <w:rPr>
          <w:lang w:val="fr-CA"/>
        </w:rPr>
        <w:t>, «</w:t>
      </w:r>
      <w:r w:rsidR="0008379B">
        <w:rPr>
          <w:lang w:val="fr-CA"/>
        </w:rPr>
        <w:t> </w:t>
      </w:r>
      <w:r w:rsidRPr="004A5C9A">
        <w:rPr>
          <w:rStyle w:val="HyperlinkMIRBChar"/>
          <w:lang w:val="fr-CA"/>
        </w:rPr>
        <w:t>Système canadien de référence spatiale (SCSC)</w:t>
      </w:r>
      <w:r w:rsidR="0008379B">
        <w:rPr>
          <w:rStyle w:val="HyperlinkMIRBChar"/>
          <w:lang w:val="fr-CA"/>
        </w:rPr>
        <w:t> </w:t>
      </w:r>
      <w:r w:rsidRPr="00CB3E0C">
        <w:rPr>
          <w:lang w:val="fr-CA"/>
        </w:rPr>
        <w:t>» (https://ressources-naturelles.canada.ca/science-donnees/science-recherche/geomatique/science-recherche-systemes-reference-geodesique/systeme-canadien-reference-spatiale-scrs)</w:t>
      </w:r>
    </w:p>
    <w:p w14:paraId="424D0FC0" w14:textId="77777777" w:rsidR="004A5C9A" w:rsidRDefault="004A5C9A" w:rsidP="48DAC8F8">
      <w:pPr>
        <w:pStyle w:val="BodyAccessibleTextMIRB"/>
        <w:rPr>
          <w:lang w:val="fr-CA"/>
        </w:rPr>
        <w:sectPr w:rsidR="004A5C9A" w:rsidSect="001E404A">
          <w:pgSz w:w="12240" w:h="15840"/>
          <w:pgMar w:top="1440" w:right="1440" w:bottom="1440" w:left="1440" w:header="432" w:footer="720" w:gutter="0"/>
          <w:cols w:space="720"/>
          <w:docGrid w:linePitch="360"/>
        </w:sectPr>
      </w:pPr>
    </w:p>
    <w:p w14:paraId="4B55F22E" w14:textId="6B2FAF4C" w:rsidR="00A451ED" w:rsidRDefault="004A5C9A" w:rsidP="004A5C9A">
      <w:pPr>
        <w:pStyle w:val="Heading1MIRBMidPage"/>
        <w:rPr>
          <w:lang w:val="fr-CA"/>
        </w:rPr>
      </w:pPr>
      <w:bookmarkStart w:id="64" w:name="_Toc237519719"/>
      <w:r w:rsidRPr="004A5C9A">
        <w:rPr>
          <w:lang w:val="fr-CA"/>
        </w:rPr>
        <w:lastRenderedPageBreak/>
        <w:t>Annexe A : Affichage et utilisation des données du nuage de points</w:t>
      </w:r>
      <w:r w:rsidR="00E10196">
        <w:rPr>
          <w:lang w:val="fr-CA"/>
        </w:rPr>
        <w:t xml:space="preserve"> de</w:t>
      </w:r>
      <w:r w:rsidRPr="004A5C9A">
        <w:rPr>
          <w:lang w:val="fr-CA"/>
        </w:rPr>
        <w:t xml:space="preserve"> </w:t>
      </w:r>
      <w:r w:rsidR="00E10196" w:rsidRPr="00564398">
        <w:rPr>
          <w:color w:val="122030" w:themeColor="text2" w:themeShade="80"/>
          <w:lang w:val="fr-CA"/>
        </w:rPr>
        <w:t>l’imagerie</w:t>
      </w:r>
      <w:bookmarkEnd w:id="64"/>
    </w:p>
    <w:p w14:paraId="03FB6A85" w14:textId="67E1D953" w:rsidR="004A5C9A" w:rsidRDefault="004A5C9A" w:rsidP="004A5C9A">
      <w:pPr>
        <w:pStyle w:val="Heading2NoNumbersMIRB"/>
        <w:rPr>
          <w:lang w:val="fr-CA"/>
        </w:rPr>
      </w:pPr>
      <w:bookmarkStart w:id="65" w:name="_Toc237519720"/>
      <w:r w:rsidRPr="004A5C9A">
        <w:rPr>
          <w:lang w:val="fr-CA"/>
        </w:rPr>
        <w:t>Ouverture et affichage du nuage de points classifiés</w:t>
      </w:r>
      <w:bookmarkEnd w:id="65"/>
    </w:p>
    <w:p w14:paraId="13841F43" w14:textId="610F3E7E" w:rsidR="004A5C9A" w:rsidRPr="004A5C9A" w:rsidRDefault="004A5C9A" w:rsidP="004A5C9A">
      <w:pPr>
        <w:pStyle w:val="BodyAccessibleTextMIRB"/>
        <w:rPr>
          <w:lang w:val="fr-CA"/>
        </w:rPr>
      </w:pPr>
      <w:r w:rsidRPr="004A5C9A">
        <w:rPr>
          <w:lang w:val="fr-CA"/>
        </w:rPr>
        <w:t xml:space="preserve">Les </w:t>
      </w:r>
      <w:r w:rsidRPr="008B0E7D">
        <w:rPr>
          <w:lang w:val="fr-CA"/>
        </w:rPr>
        <w:t xml:space="preserve">nuages de points </w:t>
      </w:r>
      <w:r w:rsidR="008B0E7D" w:rsidRPr="008B0E7D">
        <w:rPr>
          <w:lang w:val="fr-CA"/>
        </w:rPr>
        <w:t>des projets POCO 2016 et PONOO 2017</w:t>
      </w:r>
      <w:r w:rsidRPr="008B0E7D">
        <w:rPr>
          <w:lang w:val="fr-CA"/>
        </w:rPr>
        <w:t xml:space="preserve"> sont livrés au format</w:t>
      </w:r>
      <w:r w:rsidRPr="004A5C9A">
        <w:rPr>
          <w:lang w:val="fr-CA"/>
        </w:rPr>
        <w:t xml:space="preserve"> LAZ. LAZ est un format compressé des fichiers LAS. Différents outils disponibles peuvent être utilisés pour lire le format LAZ. Pour apporter des modifications au fichier, telles que la reclassification de points, les données doivent être extraites du format LAZ au format LAS. Cela peut être fait à l’aide de l’outil </w:t>
      </w:r>
      <w:hyperlink r:id="rId32" w:history="1">
        <w:r w:rsidRPr="004A5C9A">
          <w:rPr>
            <w:rStyle w:val="HyperlinkMIRBChar"/>
            <w:lang w:val="fr-CA"/>
          </w:rPr>
          <w:t>LASzip</w:t>
        </w:r>
      </w:hyperlink>
      <w:r w:rsidRPr="004A5C9A">
        <w:rPr>
          <w:lang w:val="fr-CA"/>
        </w:rPr>
        <w:t xml:space="preserve"> (https://downloads.rapidlasso.de/laszip.exe). </w:t>
      </w:r>
    </w:p>
    <w:p w14:paraId="6B16AD0B" w14:textId="4EB00E87" w:rsidR="004A5C9A" w:rsidRDefault="004A5C9A" w:rsidP="004A5C9A">
      <w:pPr>
        <w:pStyle w:val="BodyAccessibleTextMIRB"/>
        <w:rPr>
          <w:lang w:val="fr-CA"/>
        </w:rPr>
      </w:pPr>
      <w:r w:rsidRPr="004A5C9A">
        <w:rPr>
          <w:lang w:val="fr-CA"/>
        </w:rPr>
        <w:t>Voici un exemple de méthode pour extraire et afficher les fichiers classifiés LAZ à l’aide des outils LASzip et ArcGIS :</w:t>
      </w:r>
    </w:p>
    <w:p w14:paraId="6B9C7E78" w14:textId="77777777" w:rsidR="004A5C9A" w:rsidRPr="004A5C9A" w:rsidRDefault="004A5C9A" w:rsidP="004A5C9A">
      <w:pPr>
        <w:pStyle w:val="NumberedListMIRB"/>
        <w:rPr>
          <w:lang w:val="fr-CA"/>
        </w:rPr>
      </w:pPr>
      <w:r w:rsidRPr="004A5C9A">
        <w:rPr>
          <w:lang w:val="fr-CA"/>
        </w:rPr>
        <w:t>Exécuter laszip.exe en double-cliquant sur le fichier.</w:t>
      </w:r>
    </w:p>
    <w:p w14:paraId="6DACC3BE" w14:textId="1639CD43" w:rsidR="004A5C9A" w:rsidRPr="004A5C9A" w:rsidRDefault="004A5C9A" w:rsidP="004A5C9A">
      <w:pPr>
        <w:pStyle w:val="NumberedListMIRB"/>
        <w:rPr>
          <w:lang w:val="fr-CA"/>
        </w:rPr>
      </w:pPr>
      <w:r w:rsidRPr="004A5C9A">
        <w:rPr>
          <w:lang w:val="fr-CA"/>
        </w:rPr>
        <w:t xml:space="preserve">Sélectionner l’emplacement des fichiers LAZ et les décompresser au format LAS (figure </w:t>
      </w:r>
      <w:r>
        <w:rPr>
          <w:lang w:val="fr-CA"/>
        </w:rPr>
        <w:t>11</w:t>
      </w:r>
      <w:r w:rsidRPr="004A5C9A">
        <w:rPr>
          <w:lang w:val="fr-CA"/>
        </w:rPr>
        <w:t>). Les fichiers LAS cibles seront enregistrés dans le même dossier que les fichiers LAZ source. Remarque : LASzip ne vous avertira pas quand l’exécution sera terminée. Il est préférable de compter le nombre de fichiers pour savoir quand l’exécution est terminée.</w:t>
      </w:r>
    </w:p>
    <w:p w14:paraId="3DE6AB8F" w14:textId="77777777" w:rsidR="004A5C9A" w:rsidRDefault="004A5C9A" w:rsidP="004A5C9A">
      <w:pPr>
        <w:pStyle w:val="BodyAccessibleTextMIRB"/>
        <w:keepNext/>
        <w:jc w:val="center"/>
      </w:pPr>
      <w:r>
        <w:rPr>
          <w:noProof/>
        </w:rPr>
        <w:drawing>
          <wp:inline distT="0" distB="0" distL="0" distR="0" wp14:anchorId="30810B0B" wp14:editId="61918235">
            <wp:extent cx="3724275" cy="1953239"/>
            <wp:effectExtent l="19050" t="19050" r="9525" b="28575"/>
            <wp:docPr id="1034" name="Picture 1034" descr="Décompresser les fichiers LAZ avec LASzi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4" name="Picture 1034" descr="Décompresser les fichiers LAZ avec LASzip"/>
                    <pic:cNvPicPr/>
                  </pic:nvPicPr>
                  <pic:blipFill>
                    <a:blip r:embed="rId33"/>
                    <a:stretch>
                      <a:fillRect/>
                    </a:stretch>
                  </pic:blipFill>
                  <pic:spPr>
                    <a:xfrm>
                      <a:off x="0" y="0"/>
                      <a:ext cx="3792111" cy="1988816"/>
                    </a:xfrm>
                    <a:prstGeom prst="rect">
                      <a:avLst/>
                    </a:prstGeom>
                    <a:ln>
                      <a:solidFill>
                        <a:schemeClr val="tx1"/>
                      </a:solidFill>
                    </a:ln>
                  </pic:spPr>
                </pic:pic>
              </a:graphicData>
            </a:graphic>
          </wp:inline>
        </w:drawing>
      </w:r>
    </w:p>
    <w:p w14:paraId="3FF6F67C" w14:textId="74BE3BAB" w:rsidR="004A5C9A" w:rsidRDefault="004A5C9A" w:rsidP="004A5C9A">
      <w:pPr>
        <w:pStyle w:val="Caption"/>
        <w:rPr>
          <w:lang w:val="fr-CA"/>
        </w:rPr>
      </w:pPr>
      <w:bookmarkStart w:id="66" w:name="_Toc237519676"/>
      <w:r w:rsidRPr="004A5C9A">
        <w:rPr>
          <w:lang w:val="fr-CA"/>
        </w:rPr>
        <w:t xml:space="preserve">Figure </w:t>
      </w:r>
      <w:r w:rsidRPr="004A5C9A">
        <w:rPr>
          <w:lang w:val="fr-CA"/>
        </w:rPr>
        <w:fldChar w:fldCharType="begin"/>
      </w:r>
      <w:r w:rsidRPr="004A5C9A">
        <w:rPr>
          <w:lang w:val="fr-CA"/>
        </w:rPr>
        <w:instrText xml:space="preserve"> SEQ Figure \* ARABIC </w:instrText>
      </w:r>
      <w:r w:rsidRPr="004A5C9A">
        <w:rPr>
          <w:lang w:val="fr-CA"/>
        </w:rPr>
        <w:fldChar w:fldCharType="separate"/>
      </w:r>
      <w:r w:rsidR="005850F3">
        <w:rPr>
          <w:noProof/>
          <w:lang w:val="fr-CA"/>
        </w:rPr>
        <w:t>11</w:t>
      </w:r>
      <w:r w:rsidRPr="004A5C9A">
        <w:rPr>
          <w:lang w:val="fr-CA"/>
        </w:rPr>
        <w:fldChar w:fldCharType="end"/>
      </w:r>
      <w:r>
        <w:rPr>
          <w:lang w:val="fr-CA"/>
        </w:rPr>
        <w:t> :</w:t>
      </w:r>
      <w:r w:rsidRPr="004A5C9A">
        <w:rPr>
          <w:lang w:val="fr-CA"/>
        </w:rPr>
        <w:t xml:space="preserve"> Décompression des fichiers LAZ à l’aide de l’outil LASzip</w:t>
      </w:r>
      <w:bookmarkEnd w:id="66"/>
    </w:p>
    <w:p w14:paraId="53798998" w14:textId="27A5A6D0" w:rsidR="004A5C9A" w:rsidRPr="004A5C9A" w:rsidRDefault="004A5C9A" w:rsidP="00123623">
      <w:pPr>
        <w:pStyle w:val="NumberedListMIRB"/>
        <w:keepNext/>
        <w:ind w:left="357" w:hanging="357"/>
        <w:rPr>
          <w:lang w:val="fr-CA"/>
        </w:rPr>
      </w:pPr>
      <w:r w:rsidRPr="004A5C9A">
        <w:rPr>
          <w:lang w:val="fr-CA"/>
        </w:rPr>
        <w:lastRenderedPageBreak/>
        <w:t xml:space="preserve">Utiliser l’outil </w:t>
      </w:r>
      <w:r w:rsidR="00777A27" w:rsidRPr="00777A27">
        <w:rPr>
          <w:lang w:val="fr-CA"/>
        </w:rPr>
        <w:t>Créer un jeu de données LAS</w:t>
      </w:r>
      <w:r w:rsidRPr="004A5C9A">
        <w:rPr>
          <w:lang w:val="fr-CA"/>
        </w:rPr>
        <w:t xml:space="preserve"> (figure </w:t>
      </w:r>
      <w:r w:rsidR="00123623">
        <w:rPr>
          <w:lang w:val="fr-CA"/>
        </w:rPr>
        <w:t>12</w:t>
      </w:r>
      <w:r w:rsidRPr="004A5C9A">
        <w:rPr>
          <w:lang w:val="fr-CA"/>
        </w:rPr>
        <w:t>). Remarque : le système de coordonnées de sortie dupliquera celui du premier pavé traité.</w:t>
      </w:r>
    </w:p>
    <w:p w14:paraId="0EA3AD2E" w14:textId="68545C39" w:rsidR="00123623" w:rsidRPr="001C43A4" w:rsidRDefault="00123623" w:rsidP="00123623">
      <w:pPr>
        <w:pStyle w:val="NumberedListMIRB"/>
        <w:keepNext/>
        <w:numPr>
          <w:ilvl w:val="0"/>
          <w:numId w:val="0"/>
        </w:numPr>
        <w:jc w:val="center"/>
        <w:rPr>
          <w:lang w:val="fr-CA"/>
        </w:rPr>
      </w:pPr>
    </w:p>
    <w:p w14:paraId="645CF864" w14:textId="5DB20398" w:rsidR="00A51EED" w:rsidRDefault="00A51EED" w:rsidP="00123623">
      <w:pPr>
        <w:pStyle w:val="NumberedListMIRB"/>
        <w:keepNext/>
        <w:numPr>
          <w:ilvl w:val="0"/>
          <w:numId w:val="0"/>
        </w:numPr>
        <w:jc w:val="center"/>
      </w:pPr>
      <w:r w:rsidRPr="00BE6614">
        <w:rPr>
          <w:noProof/>
        </w:rPr>
        <w:drawing>
          <wp:inline distT="0" distB="0" distL="0" distR="0" wp14:anchorId="1140D44F" wp14:editId="56A08D2A">
            <wp:extent cx="3156112" cy="5994708"/>
            <wp:effectExtent l="19050" t="19050" r="25400" b="25400"/>
            <wp:docPr id="1750817138" name="Picture 1" descr="Création d’un jeu de données L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0817138" name="Picture 1" descr="Création d’un jeu de données LAS"/>
                    <pic:cNvPicPr/>
                  </pic:nvPicPr>
                  <pic:blipFill>
                    <a:blip r:embed="rId34"/>
                    <a:stretch>
                      <a:fillRect/>
                    </a:stretch>
                  </pic:blipFill>
                  <pic:spPr>
                    <a:xfrm>
                      <a:off x="0" y="0"/>
                      <a:ext cx="3156112" cy="5994708"/>
                    </a:xfrm>
                    <a:prstGeom prst="rect">
                      <a:avLst/>
                    </a:prstGeom>
                    <a:ln>
                      <a:solidFill>
                        <a:schemeClr val="tx1"/>
                      </a:solidFill>
                    </a:ln>
                  </pic:spPr>
                </pic:pic>
              </a:graphicData>
            </a:graphic>
          </wp:inline>
        </w:drawing>
      </w:r>
    </w:p>
    <w:p w14:paraId="3186D7DF" w14:textId="03CF1FE7" w:rsidR="004A5C9A" w:rsidRDefault="00123623" w:rsidP="00123623">
      <w:pPr>
        <w:pStyle w:val="Caption"/>
        <w:rPr>
          <w:lang w:val="fr-CA"/>
        </w:rPr>
      </w:pPr>
      <w:bookmarkStart w:id="67" w:name="_Toc237519677"/>
      <w:r w:rsidRPr="00123623">
        <w:rPr>
          <w:lang w:val="fr-CA"/>
        </w:rPr>
        <w:t xml:space="preserve">Figure </w:t>
      </w:r>
      <w:r w:rsidRPr="00123623">
        <w:rPr>
          <w:lang w:val="fr-CA"/>
        </w:rPr>
        <w:fldChar w:fldCharType="begin"/>
      </w:r>
      <w:r w:rsidRPr="00123623">
        <w:rPr>
          <w:lang w:val="fr-CA"/>
        </w:rPr>
        <w:instrText xml:space="preserve"> SEQ Figure \* ARABIC </w:instrText>
      </w:r>
      <w:r w:rsidRPr="00123623">
        <w:rPr>
          <w:lang w:val="fr-CA"/>
        </w:rPr>
        <w:fldChar w:fldCharType="separate"/>
      </w:r>
      <w:r w:rsidR="005850F3">
        <w:rPr>
          <w:noProof/>
          <w:lang w:val="fr-CA"/>
        </w:rPr>
        <w:t>12</w:t>
      </w:r>
      <w:r w:rsidRPr="00123623">
        <w:rPr>
          <w:lang w:val="fr-CA"/>
        </w:rPr>
        <w:fldChar w:fldCharType="end"/>
      </w:r>
      <w:r>
        <w:rPr>
          <w:lang w:val="fr-CA"/>
        </w:rPr>
        <w:t> :</w:t>
      </w:r>
      <w:r w:rsidRPr="00123623">
        <w:rPr>
          <w:lang w:val="fr-CA"/>
        </w:rPr>
        <w:t xml:space="preserve"> Création d’un jeu de données LAS</w:t>
      </w:r>
      <w:bookmarkEnd w:id="67"/>
    </w:p>
    <w:p w14:paraId="065F655A" w14:textId="4B86194E" w:rsidR="00123623" w:rsidRDefault="00123623" w:rsidP="007D3717">
      <w:pPr>
        <w:pStyle w:val="NumberedListMIRB"/>
        <w:keepNext/>
        <w:ind w:left="357" w:hanging="357"/>
        <w:rPr>
          <w:lang w:val="fr-CA"/>
        </w:rPr>
      </w:pPr>
      <w:r w:rsidRPr="00123623">
        <w:rPr>
          <w:lang w:val="fr-CA"/>
        </w:rPr>
        <w:lastRenderedPageBreak/>
        <w:t>Ouvrir le jeu de données LAS dans Arc</w:t>
      </w:r>
      <w:r w:rsidR="007D3717">
        <w:rPr>
          <w:lang w:val="fr-CA"/>
        </w:rPr>
        <w:t>GIS Pro</w:t>
      </w:r>
      <w:r w:rsidRPr="00123623">
        <w:rPr>
          <w:lang w:val="fr-CA"/>
        </w:rPr>
        <w:t xml:space="preserve"> et effectuer un zoom avant sur le contour d’un pavé pour le visualiser (figure </w:t>
      </w:r>
      <w:r>
        <w:rPr>
          <w:lang w:val="fr-CA"/>
        </w:rPr>
        <w:t>13</w:t>
      </w:r>
      <w:r w:rsidRPr="00123623">
        <w:rPr>
          <w:lang w:val="fr-CA"/>
        </w:rPr>
        <w:t>).</w:t>
      </w:r>
    </w:p>
    <w:p w14:paraId="015656ED" w14:textId="30BA7CF6" w:rsidR="007D3717" w:rsidRDefault="007D3717" w:rsidP="007D3717">
      <w:pPr>
        <w:pStyle w:val="NumberedListMIRB"/>
        <w:keepNext/>
        <w:numPr>
          <w:ilvl w:val="0"/>
          <w:numId w:val="0"/>
        </w:numPr>
      </w:pPr>
      <w:r w:rsidRPr="00097EE3">
        <w:rPr>
          <w:noProof/>
        </w:rPr>
        <w:drawing>
          <wp:inline distT="0" distB="0" distL="0" distR="0" wp14:anchorId="7D58A442" wp14:editId="4158FF9C">
            <wp:extent cx="5943600" cy="2672715"/>
            <wp:effectExtent l="19050" t="19050" r="19050" b="13335"/>
            <wp:docPr id="1228069442" name="Picture 1" descr="Figure 11: Viewing LAS dataset in ArcGIS Pro&#10;&#10;In the ArcGIS Pro interface, the LAS points are displayed in the Contents pane and in the map window categorized and colour-coded by elevation rang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8069442" name="Picture 1" descr="Figure 11: Viewing LAS dataset in ArcGIS Pro&#10;&#10;In the ArcGIS Pro interface, the LAS points are displayed in the Contents pane and in the map window categorized and colour-coded by elevation ranges."/>
                    <pic:cNvPicPr/>
                  </pic:nvPicPr>
                  <pic:blipFill>
                    <a:blip r:embed="rId35"/>
                    <a:stretch>
                      <a:fillRect/>
                    </a:stretch>
                  </pic:blipFill>
                  <pic:spPr>
                    <a:xfrm>
                      <a:off x="0" y="0"/>
                      <a:ext cx="5943600" cy="2672715"/>
                    </a:xfrm>
                    <a:prstGeom prst="rect">
                      <a:avLst/>
                    </a:prstGeom>
                    <a:ln>
                      <a:solidFill>
                        <a:schemeClr val="tx1"/>
                      </a:solidFill>
                    </a:ln>
                  </pic:spPr>
                </pic:pic>
              </a:graphicData>
            </a:graphic>
          </wp:inline>
        </w:drawing>
      </w:r>
    </w:p>
    <w:p w14:paraId="267ADA2C" w14:textId="0F2B9284" w:rsidR="00123623" w:rsidRDefault="00123623" w:rsidP="00123623">
      <w:pPr>
        <w:pStyle w:val="Caption"/>
        <w:rPr>
          <w:lang w:val="fr-CA"/>
        </w:rPr>
      </w:pPr>
      <w:bookmarkStart w:id="68" w:name="_Toc237519678"/>
      <w:r w:rsidRPr="00123623">
        <w:rPr>
          <w:lang w:val="fr-CA"/>
        </w:rPr>
        <w:t xml:space="preserve">Figure </w:t>
      </w:r>
      <w:r w:rsidRPr="00123623">
        <w:rPr>
          <w:lang w:val="fr-CA"/>
        </w:rPr>
        <w:fldChar w:fldCharType="begin"/>
      </w:r>
      <w:r w:rsidRPr="00123623">
        <w:rPr>
          <w:lang w:val="fr-CA"/>
        </w:rPr>
        <w:instrText xml:space="preserve"> SEQ Figure \* ARABIC </w:instrText>
      </w:r>
      <w:r w:rsidRPr="00123623">
        <w:rPr>
          <w:lang w:val="fr-CA"/>
        </w:rPr>
        <w:fldChar w:fldCharType="separate"/>
      </w:r>
      <w:r w:rsidR="005850F3">
        <w:rPr>
          <w:noProof/>
          <w:lang w:val="fr-CA"/>
        </w:rPr>
        <w:t>13</w:t>
      </w:r>
      <w:r w:rsidRPr="00123623">
        <w:rPr>
          <w:lang w:val="fr-CA"/>
        </w:rPr>
        <w:fldChar w:fldCharType="end"/>
      </w:r>
      <w:r>
        <w:rPr>
          <w:lang w:val="fr-CA"/>
        </w:rPr>
        <w:t> :</w:t>
      </w:r>
      <w:r w:rsidRPr="00123623">
        <w:rPr>
          <w:lang w:val="fr-CA"/>
        </w:rPr>
        <w:t xml:space="preserve"> Affichage du jeu de données LAS dan</w:t>
      </w:r>
      <w:r w:rsidR="007D3717">
        <w:rPr>
          <w:lang w:val="fr-CA"/>
        </w:rPr>
        <w:t>s l’ArcGIS Pro</w:t>
      </w:r>
      <w:bookmarkEnd w:id="68"/>
    </w:p>
    <w:p w14:paraId="6783EB2E" w14:textId="06178A56" w:rsidR="00123623" w:rsidRDefault="00123623" w:rsidP="007D3717">
      <w:pPr>
        <w:pStyle w:val="NumberedListMIRB"/>
        <w:keepNext/>
        <w:ind w:left="357" w:hanging="357"/>
        <w:rPr>
          <w:lang w:val="fr-CA"/>
        </w:rPr>
      </w:pPr>
      <w:r w:rsidRPr="00123623">
        <w:rPr>
          <w:lang w:val="fr-CA"/>
        </w:rPr>
        <w:lastRenderedPageBreak/>
        <w:t xml:space="preserve">La barre d’outils LAS Dataset </w:t>
      </w:r>
      <w:r w:rsidR="007D3717">
        <w:rPr>
          <w:lang w:val="fr-CA"/>
        </w:rPr>
        <w:t xml:space="preserve">Layer </w:t>
      </w:r>
      <w:r w:rsidRPr="00123623">
        <w:rPr>
          <w:lang w:val="fr-CA"/>
        </w:rPr>
        <w:t xml:space="preserve">permet également d’afficher le nuage de points par code de classification (figure </w:t>
      </w:r>
      <w:r w:rsidR="007D3717">
        <w:rPr>
          <w:lang w:val="fr-CA"/>
        </w:rPr>
        <w:t>14</w:t>
      </w:r>
      <w:r w:rsidRPr="00123623">
        <w:rPr>
          <w:lang w:val="fr-CA"/>
        </w:rPr>
        <w:t>). La symbologie de la couche comprendra par défaut toutes les classifications LAS potentielles. Les propriétés de la couche peuvent être modifiées afin d’afficher uniquement le schéma de classification minimal applicable qui a été appliqué aux données, comme indiqué à la section 1.2.</w:t>
      </w:r>
    </w:p>
    <w:p w14:paraId="3113C407" w14:textId="77777777" w:rsidR="007D3717" w:rsidRDefault="007D3717" w:rsidP="007D3717">
      <w:pPr>
        <w:pStyle w:val="NumberedListMIRB"/>
        <w:keepNext/>
        <w:numPr>
          <w:ilvl w:val="0"/>
          <w:numId w:val="0"/>
        </w:numPr>
        <w:jc w:val="center"/>
      </w:pPr>
      <w:r w:rsidRPr="007D3717">
        <w:rPr>
          <w:noProof/>
          <w:lang w:val="fr-CA"/>
        </w:rPr>
        <w:drawing>
          <wp:inline distT="0" distB="0" distL="0" distR="0" wp14:anchorId="4B5B6E43" wp14:editId="65EB8956">
            <wp:extent cx="5943600" cy="3246120"/>
            <wp:effectExtent l="19050" t="19050" r="19050" b="11430"/>
            <wp:docPr id="870745977" name="Picture 1" descr="Affichage du nuage de points par schéma de classifi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0745977" name="Picture 1" descr="Affichage du nuage de points par schéma de classification"/>
                    <pic:cNvPicPr/>
                  </pic:nvPicPr>
                  <pic:blipFill>
                    <a:blip r:embed="rId36"/>
                    <a:stretch>
                      <a:fillRect/>
                    </a:stretch>
                  </pic:blipFill>
                  <pic:spPr>
                    <a:xfrm>
                      <a:off x="0" y="0"/>
                      <a:ext cx="5943600" cy="3246120"/>
                    </a:xfrm>
                    <a:prstGeom prst="rect">
                      <a:avLst/>
                    </a:prstGeom>
                    <a:ln>
                      <a:solidFill>
                        <a:schemeClr val="tx1"/>
                      </a:solidFill>
                    </a:ln>
                  </pic:spPr>
                </pic:pic>
              </a:graphicData>
            </a:graphic>
          </wp:inline>
        </w:drawing>
      </w:r>
    </w:p>
    <w:p w14:paraId="60F826CA" w14:textId="0D629A3C" w:rsidR="007D3717" w:rsidRDefault="007D3717" w:rsidP="007D3717">
      <w:pPr>
        <w:pStyle w:val="Caption"/>
        <w:rPr>
          <w:lang w:val="fr-CA"/>
        </w:rPr>
      </w:pPr>
      <w:bookmarkStart w:id="69" w:name="_Toc237519679"/>
      <w:r w:rsidRPr="007D3717">
        <w:rPr>
          <w:lang w:val="fr-CA"/>
        </w:rPr>
        <w:t xml:space="preserve">Figure </w:t>
      </w:r>
      <w:r w:rsidRPr="007D3717">
        <w:rPr>
          <w:lang w:val="fr-CA"/>
        </w:rPr>
        <w:fldChar w:fldCharType="begin"/>
      </w:r>
      <w:r w:rsidRPr="007D3717">
        <w:rPr>
          <w:lang w:val="fr-CA"/>
        </w:rPr>
        <w:instrText xml:space="preserve"> SEQ Figure \* ARABIC </w:instrText>
      </w:r>
      <w:r w:rsidRPr="007D3717">
        <w:rPr>
          <w:lang w:val="fr-CA"/>
        </w:rPr>
        <w:fldChar w:fldCharType="separate"/>
      </w:r>
      <w:r w:rsidR="005850F3">
        <w:rPr>
          <w:noProof/>
          <w:lang w:val="fr-CA"/>
        </w:rPr>
        <w:t>14</w:t>
      </w:r>
      <w:r w:rsidRPr="007D3717">
        <w:rPr>
          <w:lang w:val="fr-CA"/>
        </w:rPr>
        <w:fldChar w:fldCharType="end"/>
      </w:r>
      <w:r>
        <w:rPr>
          <w:lang w:val="fr-CA"/>
        </w:rPr>
        <w:t> :</w:t>
      </w:r>
      <w:r w:rsidRPr="007D3717">
        <w:rPr>
          <w:lang w:val="fr-CA"/>
        </w:rPr>
        <w:t xml:space="preserve"> Affichage du nuage de points par schéma de classification</w:t>
      </w:r>
      <w:bookmarkEnd w:id="69"/>
    </w:p>
    <w:p w14:paraId="03C5E14B" w14:textId="75B807F2" w:rsidR="007D3717" w:rsidRDefault="007D3717" w:rsidP="008D3DE6">
      <w:pPr>
        <w:pStyle w:val="NumberedListMIRB"/>
        <w:keepNext/>
        <w:ind w:left="357" w:hanging="357"/>
        <w:rPr>
          <w:lang w:val="fr-CA"/>
        </w:rPr>
      </w:pPr>
      <w:r w:rsidRPr="007D3717">
        <w:rPr>
          <w:lang w:val="fr-CA"/>
        </w:rPr>
        <w:lastRenderedPageBreak/>
        <w:t xml:space="preserve">Des parties du jeu de données LAS peuvent être sélectionnées pour être affichées en 3D </w:t>
      </w:r>
      <w:r w:rsidR="002044B9">
        <w:rPr>
          <w:lang w:val="fr-CA"/>
        </w:rPr>
        <w:t xml:space="preserve">par </w:t>
      </w:r>
      <w:r w:rsidR="002044B9" w:rsidRPr="002044B9">
        <w:rPr>
          <w:lang w:val="fr-CA"/>
        </w:rPr>
        <w:t xml:space="preserve">insérer une </w:t>
      </w:r>
      <w:r w:rsidR="002044B9">
        <w:rPr>
          <w:lang w:val="fr-CA"/>
        </w:rPr>
        <w:t xml:space="preserve">nouvelle </w:t>
      </w:r>
      <w:r w:rsidR="002044B9" w:rsidRPr="002044B9">
        <w:rPr>
          <w:lang w:val="fr-CA"/>
        </w:rPr>
        <w:t>scène locale</w:t>
      </w:r>
      <w:r w:rsidRPr="007D3717">
        <w:rPr>
          <w:lang w:val="fr-CA"/>
        </w:rPr>
        <w:t xml:space="preserve"> </w:t>
      </w:r>
      <w:r w:rsidR="002044B9">
        <w:rPr>
          <w:lang w:val="fr-CA"/>
        </w:rPr>
        <w:t xml:space="preserve">et ajouter le </w:t>
      </w:r>
      <w:r w:rsidR="002044B9" w:rsidRPr="007D3717">
        <w:rPr>
          <w:lang w:val="fr-CA"/>
        </w:rPr>
        <w:t xml:space="preserve">jeu de données LAS </w:t>
      </w:r>
      <w:r w:rsidRPr="007D3717">
        <w:rPr>
          <w:lang w:val="fr-CA"/>
        </w:rPr>
        <w:t>(figure 1</w:t>
      </w:r>
      <w:r w:rsidR="008D3DE6">
        <w:rPr>
          <w:lang w:val="fr-CA"/>
        </w:rPr>
        <w:t>5</w:t>
      </w:r>
      <w:r w:rsidRPr="007D3717">
        <w:rPr>
          <w:lang w:val="fr-CA"/>
        </w:rPr>
        <w:t>).</w:t>
      </w:r>
    </w:p>
    <w:p w14:paraId="2E07D55D" w14:textId="77777777" w:rsidR="008D3DE6" w:rsidRDefault="008D3DE6" w:rsidP="008D3DE6">
      <w:pPr>
        <w:pStyle w:val="NumberedListMIRB"/>
        <w:keepNext/>
        <w:numPr>
          <w:ilvl w:val="0"/>
          <w:numId w:val="0"/>
        </w:numPr>
        <w:jc w:val="center"/>
      </w:pPr>
      <w:r w:rsidRPr="009200DD">
        <w:rPr>
          <w:noProof/>
        </w:rPr>
        <w:drawing>
          <wp:inline distT="0" distB="0" distL="0" distR="0" wp14:anchorId="55A84B91" wp14:editId="070B764A">
            <wp:extent cx="5943600" cy="3498850"/>
            <wp:effectExtent l="19050" t="19050" r="19050" b="25400"/>
            <wp:docPr id="1390186316" name="Picture 1" descr="Affichage des points classifiés en 3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0186316" name="Picture 1" descr="Affichage des points classifiés en 3D"/>
                    <pic:cNvPicPr/>
                  </pic:nvPicPr>
                  <pic:blipFill>
                    <a:blip r:embed="rId37"/>
                    <a:stretch>
                      <a:fillRect/>
                    </a:stretch>
                  </pic:blipFill>
                  <pic:spPr>
                    <a:xfrm>
                      <a:off x="0" y="0"/>
                      <a:ext cx="5943600" cy="3498850"/>
                    </a:xfrm>
                    <a:prstGeom prst="rect">
                      <a:avLst/>
                    </a:prstGeom>
                    <a:ln>
                      <a:solidFill>
                        <a:schemeClr val="tx1"/>
                      </a:solidFill>
                    </a:ln>
                  </pic:spPr>
                </pic:pic>
              </a:graphicData>
            </a:graphic>
          </wp:inline>
        </w:drawing>
      </w:r>
    </w:p>
    <w:p w14:paraId="5DD413CF" w14:textId="4DFF46F9" w:rsidR="007D3717" w:rsidRDefault="008D3DE6" w:rsidP="008D3DE6">
      <w:pPr>
        <w:pStyle w:val="Caption"/>
        <w:rPr>
          <w:lang w:val="fr-CA"/>
        </w:rPr>
      </w:pPr>
      <w:bookmarkStart w:id="70" w:name="_Toc237519680"/>
      <w:r w:rsidRPr="008D3DE6">
        <w:rPr>
          <w:lang w:val="fr-CA"/>
        </w:rPr>
        <w:t xml:space="preserve">Figure </w:t>
      </w:r>
      <w:r w:rsidRPr="008D3DE6">
        <w:rPr>
          <w:lang w:val="fr-CA"/>
        </w:rPr>
        <w:fldChar w:fldCharType="begin"/>
      </w:r>
      <w:r w:rsidRPr="008D3DE6">
        <w:rPr>
          <w:lang w:val="fr-CA"/>
        </w:rPr>
        <w:instrText xml:space="preserve"> SEQ Figure \* ARABIC </w:instrText>
      </w:r>
      <w:r w:rsidRPr="008D3DE6">
        <w:rPr>
          <w:lang w:val="fr-CA"/>
        </w:rPr>
        <w:fldChar w:fldCharType="separate"/>
      </w:r>
      <w:r w:rsidR="005850F3">
        <w:rPr>
          <w:noProof/>
          <w:lang w:val="fr-CA"/>
        </w:rPr>
        <w:t>15</w:t>
      </w:r>
      <w:r w:rsidRPr="008D3DE6">
        <w:rPr>
          <w:lang w:val="fr-CA"/>
        </w:rPr>
        <w:fldChar w:fldCharType="end"/>
      </w:r>
      <w:r>
        <w:rPr>
          <w:lang w:val="fr-CA"/>
        </w:rPr>
        <w:t> :</w:t>
      </w:r>
      <w:r w:rsidRPr="008D3DE6">
        <w:rPr>
          <w:lang w:val="fr-CA"/>
        </w:rPr>
        <w:t xml:space="preserve"> Affichage des points classifiés en 3D</w:t>
      </w:r>
      <w:bookmarkEnd w:id="70"/>
    </w:p>
    <w:p w14:paraId="1BB44369" w14:textId="620254D5" w:rsidR="002044B9" w:rsidRDefault="002044B9" w:rsidP="007167B1">
      <w:pPr>
        <w:pStyle w:val="NumberedListMIRB"/>
        <w:keepNext/>
        <w:ind w:left="357" w:hanging="357"/>
        <w:rPr>
          <w:lang w:val="fr-CA"/>
        </w:rPr>
      </w:pPr>
      <w:r w:rsidRPr="002044B9">
        <w:rPr>
          <w:lang w:val="fr-CA"/>
        </w:rPr>
        <w:lastRenderedPageBreak/>
        <w:t xml:space="preserve">Des parties du jeu de données LAS peuvent être sélectionnées pour être affichées </w:t>
      </w:r>
      <w:r w:rsidR="007167B1">
        <w:rPr>
          <w:lang w:val="fr-CA"/>
        </w:rPr>
        <w:t xml:space="preserve">en </w:t>
      </w:r>
      <w:r w:rsidRPr="002044B9">
        <w:rPr>
          <w:lang w:val="fr-CA"/>
        </w:rPr>
        <w:t xml:space="preserve">vue </w:t>
      </w:r>
      <w:r w:rsidR="007167B1">
        <w:rPr>
          <w:lang w:val="fr-CA"/>
        </w:rPr>
        <w:t>du profil par utiliser l’outil Cr</w:t>
      </w:r>
      <w:r w:rsidR="007167B1" w:rsidRPr="002044B9">
        <w:rPr>
          <w:lang w:val="fr-CA"/>
        </w:rPr>
        <w:t>é</w:t>
      </w:r>
      <w:r w:rsidR="007167B1">
        <w:rPr>
          <w:lang w:val="fr-CA"/>
        </w:rPr>
        <w:t>er u profil (figure 16 en haut).</w:t>
      </w:r>
    </w:p>
    <w:p w14:paraId="5AFF325D" w14:textId="77777777" w:rsidR="004F09AE" w:rsidRDefault="007167B1" w:rsidP="004F09AE">
      <w:pPr>
        <w:pStyle w:val="NumberedListMIRB"/>
        <w:keepNext/>
        <w:numPr>
          <w:ilvl w:val="0"/>
          <w:numId w:val="0"/>
        </w:numPr>
      </w:pPr>
      <w:r>
        <w:rPr>
          <w:noProof/>
        </w:rPr>
        <w:drawing>
          <wp:inline distT="0" distB="0" distL="0" distR="0" wp14:anchorId="5E715464" wp14:editId="7E734396">
            <wp:extent cx="5934075" cy="4943475"/>
            <wp:effectExtent l="19050" t="19050" r="28575" b="28575"/>
            <wp:docPr id="88702991" name="Picture 2" descr="Affichage des points classifiés en 3D et en vue prof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702991" name="Picture 2" descr="Affichage des points classifiés en 3D et en vue profil."/>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934075" cy="4943475"/>
                    </a:xfrm>
                    <a:prstGeom prst="rect">
                      <a:avLst/>
                    </a:prstGeom>
                    <a:noFill/>
                    <a:ln>
                      <a:solidFill>
                        <a:schemeClr val="tx1"/>
                      </a:solidFill>
                    </a:ln>
                  </pic:spPr>
                </pic:pic>
              </a:graphicData>
            </a:graphic>
          </wp:inline>
        </w:drawing>
      </w:r>
    </w:p>
    <w:p w14:paraId="22BA3C61" w14:textId="1730BCC6" w:rsidR="007167B1" w:rsidRPr="004F09AE" w:rsidRDefault="004F09AE" w:rsidP="004F09AE">
      <w:pPr>
        <w:pStyle w:val="Caption"/>
        <w:rPr>
          <w:lang w:val="fr-CA"/>
        </w:rPr>
      </w:pPr>
      <w:bookmarkStart w:id="71" w:name="_Toc237519681"/>
      <w:r w:rsidRPr="004F09AE">
        <w:rPr>
          <w:lang w:val="fr-CA"/>
        </w:rPr>
        <w:t xml:space="preserve">Figure </w:t>
      </w:r>
      <w:r w:rsidRPr="004F09AE">
        <w:rPr>
          <w:lang w:val="fr-CA"/>
        </w:rPr>
        <w:fldChar w:fldCharType="begin"/>
      </w:r>
      <w:r w:rsidRPr="004F09AE">
        <w:rPr>
          <w:lang w:val="fr-CA"/>
        </w:rPr>
        <w:instrText xml:space="preserve"> SEQ Figure \* ARABIC </w:instrText>
      </w:r>
      <w:r w:rsidRPr="004F09AE">
        <w:rPr>
          <w:lang w:val="fr-CA"/>
        </w:rPr>
        <w:fldChar w:fldCharType="separate"/>
      </w:r>
      <w:r w:rsidR="005850F3">
        <w:rPr>
          <w:noProof/>
          <w:lang w:val="fr-CA"/>
        </w:rPr>
        <w:t>16</w:t>
      </w:r>
      <w:r w:rsidRPr="004F09AE">
        <w:rPr>
          <w:lang w:val="fr-CA"/>
        </w:rPr>
        <w:fldChar w:fldCharType="end"/>
      </w:r>
      <w:r>
        <w:rPr>
          <w:lang w:val="fr-CA"/>
        </w:rPr>
        <w:t> :</w:t>
      </w:r>
      <w:r w:rsidRPr="004F09AE">
        <w:rPr>
          <w:lang w:val="fr-CA"/>
        </w:rPr>
        <w:t xml:space="preserve"> Affichage des points classifiés en vue </w:t>
      </w:r>
      <w:r>
        <w:rPr>
          <w:lang w:val="fr-CA"/>
        </w:rPr>
        <w:t>profil</w:t>
      </w:r>
      <w:bookmarkEnd w:id="71"/>
    </w:p>
    <w:p w14:paraId="638D6F0E" w14:textId="77777777" w:rsidR="007167B1" w:rsidRDefault="007167B1" w:rsidP="48DAC8F8">
      <w:pPr>
        <w:pStyle w:val="BodyAccessibleTextMIRB"/>
        <w:rPr>
          <w:lang w:val="fr-CA"/>
        </w:rPr>
      </w:pPr>
    </w:p>
    <w:p w14:paraId="0E7D6445" w14:textId="77777777" w:rsidR="004F09AE" w:rsidRPr="004F09AE" w:rsidRDefault="004F09AE" w:rsidP="48DAC8F8">
      <w:pPr>
        <w:pStyle w:val="BodyAccessibleTextMIRB"/>
        <w:rPr>
          <w:lang w:val="fr-CA"/>
        </w:rPr>
        <w:sectPr w:rsidR="004F09AE" w:rsidRPr="004F09AE" w:rsidSect="001E404A">
          <w:pgSz w:w="12240" w:h="15840"/>
          <w:pgMar w:top="1440" w:right="1440" w:bottom="1440" w:left="1440" w:header="432" w:footer="720" w:gutter="0"/>
          <w:cols w:space="720"/>
          <w:docGrid w:linePitch="360"/>
        </w:sectPr>
      </w:pPr>
    </w:p>
    <w:p w14:paraId="7A5F2BAD" w14:textId="58ED25D4" w:rsidR="004A5C9A" w:rsidRDefault="007167B1" w:rsidP="007167B1">
      <w:pPr>
        <w:pStyle w:val="Heading1MIRBMidPage"/>
        <w:rPr>
          <w:lang w:val="fr-CA"/>
        </w:rPr>
      </w:pPr>
      <w:bookmarkStart w:id="72" w:name="_Toc237519721"/>
      <w:r w:rsidRPr="007167B1">
        <w:rPr>
          <w:lang w:val="fr-CA"/>
        </w:rPr>
        <w:lastRenderedPageBreak/>
        <w:t>Annexe B : Produits dérivés classifiés LAS</w:t>
      </w:r>
      <w:bookmarkEnd w:id="72"/>
    </w:p>
    <w:p w14:paraId="29F2D667" w14:textId="2AA0D8CA" w:rsidR="007167B1" w:rsidRDefault="004F09AE" w:rsidP="007167B1">
      <w:pPr>
        <w:pStyle w:val="BodyAccessibleTextMIRB"/>
        <w:rPr>
          <w:rFonts w:eastAsiaTheme="majorEastAsia" w:cstheme="majorBidi"/>
          <w:b/>
          <w:bCs/>
          <w:color w:val="244061" w:themeColor="text2"/>
          <w:sz w:val="28"/>
          <w:szCs w:val="26"/>
          <w:lang w:val="fr-CA"/>
        </w:rPr>
      </w:pPr>
      <w:r w:rsidRPr="004F09AE">
        <w:rPr>
          <w:rFonts w:eastAsiaTheme="majorEastAsia" w:cstheme="majorBidi"/>
          <w:b/>
          <w:bCs/>
          <w:color w:val="244061" w:themeColor="text2"/>
          <w:sz w:val="28"/>
          <w:szCs w:val="26"/>
          <w:lang w:val="fr-CA"/>
        </w:rPr>
        <w:t>Modèle numérique d'élévation</w:t>
      </w:r>
    </w:p>
    <w:p w14:paraId="3C8640A2" w14:textId="14458672" w:rsidR="004F09AE" w:rsidRDefault="004F09AE" w:rsidP="004F09AE">
      <w:pPr>
        <w:pStyle w:val="BodyAccessibleTextMIRB"/>
        <w:spacing w:after="0"/>
        <w:rPr>
          <w:lang w:val="fr-CA"/>
        </w:rPr>
      </w:pPr>
      <w:r w:rsidRPr="004F09AE">
        <w:rPr>
          <w:lang w:val="fr-CA"/>
        </w:rPr>
        <w:t>Le personnel du MRN a créé un MN</w:t>
      </w:r>
      <w:r>
        <w:rPr>
          <w:lang w:val="fr-CA"/>
        </w:rPr>
        <w:t>E</w:t>
      </w:r>
      <w:r w:rsidRPr="004F09AE">
        <w:rPr>
          <w:lang w:val="fr-CA"/>
        </w:rPr>
        <w:t xml:space="preserve"> pour les zones des projets POSCO 2013, PAINE 2014 et POSOO 2015. L’entrepreneur a fourni un modèle numérique d'élévation (MN</w:t>
      </w:r>
      <w:r>
        <w:rPr>
          <w:lang w:val="fr-CA"/>
        </w:rPr>
        <w:t>E</w:t>
      </w:r>
      <w:r w:rsidRPr="004F09AE">
        <w:rPr>
          <w:lang w:val="fr-CA"/>
        </w:rPr>
        <w:t>) fondé sur les secteurs des projets POCO 2016 et PONOO 2017. Les MN</w:t>
      </w:r>
      <w:r>
        <w:rPr>
          <w:lang w:val="fr-CA"/>
        </w:rPr>
        <w:t>E</w:t>
      </w:r>
      <w:r w:rsidRPr="004F09AE">
        <w:rPr>
          <w:lang w:val="fr-CA"/>
        </w:rPr>
        <w:t xml:space="preserve"> ont été créés en excluant les points non classés dans la catégorie «</w:t>
      </w:r>
      <w:r w:rsidR="004C44DD">
        <w:rPr>
          <w:lang w:val="fr-CA"/>
        </w:rPr>
        <w:t> </w:t>
      </w:r>
      <w:r w:rsidRPr="004F09AE">
        <w:rPr>
          <w:lang w:val="fr-CA"/>
        </w:rPr>
        <w:t>sol</w:t>
      </w:r>
      <w:r w:rsidR="004C44DD">
        <w:rPr>
          <w:lang w:val="fr-CA"/>
        </w:rPr>
        <w:t> </w:t>
      </w:r>
      <w:r w:rsidRPr="004F09AE">
        <w:rPr>
          <w:lang w:val="fr-CA"/>
        </w:rPr>
        <w:t>» (figure 1</w:t>
      </w:r>
      <w:r>
        <w:rPr>
          <w:lang w:val="fr-CA"/>
        </w:rPr>
        <w:t>7</w:t>
      </w:r>
      <w:r w:rsidRPr="004F09AE">
        <w:rPr>
          <w:lang w:val="fr-CA"/>
        </w:rPr>
        <w:t>). Pour de plus amples renseignements sur ce produit, veuillez consulter</w:t>
      </w:r>
      <w:r w:rsidRPr="001C43A4">
        <w:rPr>
          <w:rStyle w:val="HyperlinkMIRBChar"/>
          <w:u w:val="none"/>
          <w:lang w:val="fr-CA"/>
        </w:rPr>
        <w:t xml:space="preserve"> </w:t>
      </w:r>
      <w:hyperlink r:id="rId39" w:history="1">
        <w:r w:rsidRPr="004F09AE">
          <w:rPr>
            <w:rStyle w:val="HyperlinkMIRBChar"/>
            <w:lang w:val="fr-CA"/>
          </w:rPr>
          <w:t>l’enregistrement de métadonnées</w:t>
        </w:r>
      </w:hyperlink>
      <w:r w:rsidRPr="004F09AE">
        <w:rPr>
          <w:lang w:val="fr-CA"/>
        </w:rPr>
        <w:t xml:space="preserve"> connexe (https://geohub-fr.lio.gov.on.ca/maps/95ba026dc29841b4a051c001217b1a27).</w:t>
      </w:r>
    </w:p>
    <w:p w14:paraId="5C275780" w14:textId="77777777" w:rsidR="004F09AE" w:rsidRDefault="004F09AE" w:rsidP="004F09AE">
      <w:pPr>
        <w:pStyle w:val="BodyAccessibleTextMIRB"/>
        <w:keepNext/>
        <w:jc w:val="center"/>
      </w:pPr>
      <w:r w:rsidRPr="0022430F">
        <w:rPr>
          <w:noProof/>
          <w:lang w:bidi="fr-CA"/>
        </w:rPr>
        <w:drawing>
          <wp:inline distT="0" distB="0" distL="0" distR="0" wp14:anchorId="19062571" wp14:editId="00691170">
            <wp:extent cx="4819650" cy="4786180"/>
            <wp:effectExtent l="19050" t="19050" r="19050" b="14605"/>
            <wp:docPr id="12" name="Image 12" descr="Figure 17 : Échantillon du relief ombré du MNE dérivé du nuage de points classifiés dans la zone du POCO 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 12" descr="Figure 17 : Échantillon du relief ombré du MNE dérivé du nuage de points classifiés dans la zone du POCO 2016."/>
                    <pic:cNvPicPr/>
                  </pic:nvPicPr>
                  <pic:blipFill>
                    <a:blip r:embed="rId40"/>
                    <a:stretch>
                      <a:fillRect/>
                    </a:stretch>
                  </pic:blipFill>
                  <pic:spPr>
                    <a:xfrm>
                      <a:off x="0" y="0"/>
                      <a:ext cx="4819650" cy="4786180"/>
                    </a:xfrm>
                    <a:prstGeom prst="rect">
                      <a:avLst/>
                    </a:prstGeom>
                    <a:ln>
                      <a:solidFill>
                        <a:schemeClr val="tx1"/>
                      </a:solidFill>
                    </a:ln>
                  </pic:spPr>
                </pic:pic>
              </a:graphicData>
            </a:graphic>
          </wp:inline>
        </w:drawing>
      </w:r>
    </w:p>
    <w:p w14:paraId="67B28823" w14:textId="23336DCC" w:rsidR="007167B1" w:rsidRDefault="004F09AE" w:rsidP="004F09AE">
      <w:pPr>
        <w:pStyle w:val="Caption"/>
        <w:rPr>
          <w:lang w:val="fr-CA"/>
        </w:rPr>
      </w:pPr>
      <w:bookmarkStart w:id="73" w:name="_Toc237519682"/>
      <w:r w:rsidRPr="004F09AE">
        <w:rPr>
          <w:lang w:val="fr-CA"/>
        </w:rPr>
        <w:t xml:space="preserve">Figure </w:t>
      </w:r>
      <w:r w:rsidRPr="004F09AE">
        <w:rPr>
          <w:lang w:val="fr-CA"/>
        </w:rPr>
        <w:fldChar w:fldCharType="begin"/>
      </w:r>
      <w:r w:rsidRPr="004F09AE">
        <w:rPr>
          <w:lang w:val="fr-CA"/>
        </w:rPr>
        <w:instrText xml:space="preserve"> SEQ Figure \* ARABIC </w:instrText>
      </w:r>
      <w:r w:rsidRPr="004F09AE">
        <w:rPr>
          <w:lang w:val="fr-CA"/>
        </w:rPr>
        <w:fldChar w:fldCharType="separate"/>
      </w:r>
      <w:r w:rsidR="005850F3">
        <w:rPr>
          <w:noProof/>
          <w:lang w:val="fr-CA"/>
        </w:rPr>
        <w:t>17</w:t>
      </w:r>
      <w:r w:rsidRPr="004F09AE">
        <w:rPr>
          <w:lang w:val="fr-CA"/>
        </w:rPr>
        <w:fldChar w:fldCharType="end"/>
      </w:r>
      <w:r>
        <w:rPr>
          <w:lang w:val="fr-CA"/>
        </w:rPr>
        <w:t> :</w:t>
      </w:r>
      <w:r w:rsidRPr="004F09AE">
        <w:rPr>
          <w:lang w:val="fr-CA"/>
        </w:rPr>
        <w:t xml:space="preserve"> Échantillon du relief ombré du MN</w:t>
      </w:r>
      <w:r>
        <w:rPr>
          <w:lang w:val="fr-CA"/>
        </w:rPr>
        <w:t>E</w:t>
      </w:r>
      <w:r w:rsidRPr="004F09AE">
        <w:rPr>
          <w:lang w:val="fr-CA"/>
        </w:rPr>
        <w:t xml:space="preserve"> dérivé du nuage de points classifiés dans la zone du POCO 2016</w:t>
      </w:r>
      <w:bookmarkEnd w:id="73"/>
    </w:p>
    <w:p w14:paraId="437DB6F3" w14:textId="77777777" w:rsidR="004F09AE" w:rsidRDefault="004F09AE" w:rsidP="004F09AE">
      <w:pPr>
        <w:pStyle w:val="Heading2NoNumbersMIRB"/>
        <w:rPr>
          <w:lang w:val="fr-CA"/>
        </w:rPr>
      </w:pPr>
      <w:bookmarkStart w:id="74" w:name="_Toc237519722"/>
      <w:r w:rsidRPr="004F09AE">
        <w:rPr>
          <w:lang w:val="fr-CA"/>
        </w:rPr>
        <w:lastRenderedPageBreak/>
        <w:t>Modèle numérique de surface</w:t>
      </w:r>
      <w:bookmarkEnd w:id="74"/>
    </w:p>
    <w:p w14:paraId="5AA88EDE" w14:textId="39F2EE1C" w:rsidR="004F09AE" w:rsidRDefault="004F09AE" w:rsidP="004F09AE">
      <w:pPr>
        <w:pStyle w:val="BodyAccessibleTextMIRB"/>
        <w:rPr>
          <w:lang w:val="fr-CA"/>
        </w:rPr>
      </w:pPr>
      <w:r w:rsidRPr="004F09AE">
        <w:rPr>
          <w:lang w:val="fr-CA"/>
        </w:rPr>
        <w:t>Le personnel du MRN a créé un modèle numérique de surface (MNS) à partir des nuages de points classifiés du POCSO 2013, PAINE 2014, POSOO 2015 et POCSO 2018. Pour en savoir plus sur ce produit, cherchez «</w:t>
      </w:r>
      <w:r w:rsidR="004C44DD">
        <w:rPr>
          <w:lang w:val="fr-CA"/>
        </w:rPr>
        <w:t> </w:t>
      </w:r>
      <w:r w:rsidRPr="004F09AE">
        <w:rPr>
          <w:lang w:val="fr-CA"/>
        </w:rPr>
        <w:t>Modèle numérique de surface de l’Ontario (données dérivées de l’imagerie)</w:t>
      </w:r>
      <w:r w:rsidR="004C44DD">
        <w:rPr>
          <w:lang w:val="fr-CA"/>
        </w:rPr>
        <w:t> </w:t>
      </w:r>
      <w:r w:rsidRPr="004F09AE">
        <w:rPr>
          <w:lang w:val="fr-CA"/>
        </w:rPr>
        <w:t xml:space="preserve">» dans le </w:t>
      </w:r>
      <w:hyperlink r:id="rId41" w:tooltip="Cliquez pour accéder au CarrefourGéo Ontario." w:history="1">
        <w:r w:rsidRPr="00293B91">
          <w:rPr>
            <w:rStyle w:val="HyperlinkMIRBChar"/>
            <w:lang w:val="fr-CA"/>
          </w:rPr>
          <w:t>CarrefourGéo de l’Ontario</w:t>
        </w:r>
      </w:hyperlink>
      <w:r w:rsidRPr="004F09AE">
        <w:rPr>
          <w:lang w:val="fr-CA"/>
        </w:rPr>
        <w:t xml:space="preserve"> (https://geohub-fr.lio.gov.on.ca). Les utilisateurs pourraient vouloir générer un MNS pour le POCO 2016 et le PONOO 2017 à partir du nuage de points. Un MNS se fonde sur la surface réfléchissante la plus élevée des caractéristiques capturées par le capteur. Le MNS peut inclure des arbres, des toits, des sommets de tours, des poteaux téléphoniques et d’autres caractéristiques naturelles ou artificielles; ou il peut inclure la surface du sol s’il n’y a pas de couverture végétale. La surface réfléchissante peut comprendre tout artefact présent lorsque le capteur a cartographié la zone, notamment des voitures et des camions de passage ou des caractéristiques similaires qui ne sont normalement pas considérés comme faisant partie d’un modèle numérique de terrain. La figure 1</w:t>
      </w:r>
      <w:r w:rsidR="00293B91">
        <w:rPr>
          <w:lang w:val="fr-CA"/>
        </w:rPr>
        <w:t>8</w:t>
      </w:r>
      <w:r w:rsidRPr="004F09AE">
        <w:rPr>
          <w:lang w:val="fr-CA"/>
        </w:rPr>
        <w:t xml:space="preserve"> donne un exemple de relief ombragé d’un MNS généré à partir du nuage de points classifiés du POCO 2016 et montre la surface de la canopée et des structures d’arbres qui ne sont pas visibles dans le MN</w:t>
      </w:r>
      <w:r w:rsidR="00293B91">
        <w:rPr>
          <w:lang w:val="fr-CA"/>
        </w:rPr>
        <w:t>E</w:t>
      </w:r>
      <w:r w:rsidRPr="004F09AE">
        <w:rPr>
          <w:lang w:val="fr-CA"/>
        </w:rPr>
        <w:t>.</w:t>
      </w:r>
    </w:p>
    <w:p w14:paraId="4C1CDFC5" w14:textId="77777777" w:rsidR="00293B91" w:rsidRDefault="00293B91" w:rsidP="00293B91">
      <w:pPr>
        <w:pStyle w:val="BodyAccessibleTextMIRB"/>
        <w:keepNext/>
        <w:jc w:val="center"/>
      </w:pPr>
      <w:r w:rsidRPr="00293B91">
        <w:rPr>
          <w:noProof/>
          <w:lang w:val="fr-CA" w:bidi="fr-CA"/>
        </w:rPr>
        <w:lastRenderedPageBreak/>
        <w:drawing>
          <wp:inline distT="0" distB="0" distL="0" distR="0" wp14:anchorId="6D94BCBA" wp14:editId="344274B6">
            <wp:extent cx="4295775" cy="4157986"/>
            <wp:effectExtent l="19050" t="19050" r="9525" b="13970"/>
            <wp:docPr id="11" name="Image 11" descr="Figure 18 : Échantillon du relief ombré d’un MNS généré à partir du nuage de points classifiés dans la zone du POCO 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age 11" descr="Figure 18 : Échantillon du relief ombré d’un MNS généré à partir du nuage de points classifiés dans la zone du POCO 2016"/>
                    <pic:cNvPicPr/>
                  </pic:nvPicPr>
                  <pic:blipFill>
                    <a:blip r:embed="rId42"/>
                    <a:stretch>
                      <a:fillRect/>
                    </a:stretch>
                  </pic:blipFill>
                  <pic:spPr>
                    <a:xfrm>
                      <a:off x="0" y="0"/>
                      <a:ext cx="4372687" cy="4232431"/>
                    </a:xfrm>
                    <a:prstGeom prst="rect">
                      <a:avLst/>
                    </a:prstGeom>
                    <a:ln>
                      <a:solidFill>
                        <a:schemeClr val="tx1"/>
                      </a:solidFill>
                    </a:ln>
                  </pic:spPr>
                </pic:pic>
              </a:graphicData>
            </a:graphic>
          </wp:inline>
        </w:drawing>
      </w:r>
    </w:p>
    <w:p w14:paraId="0F5DF833" w14:textId="198F7454" w:rsidR="00293B91" w:rsidRDefault="00293B91" w:rsidP="00293B91">
      <w:pPr>
        <w:pStyle w:val="Caption"/>
        <w:rPr>
          <w:lang w:val="fr-CA"/>
        </w:rPr>
      </w:pPr>
      <w:bookmarkStart w:id="75" w:name="_Toc237519683"/>
      <w:r w:rsidRPr="00293B91">
        <w:rPr>
          <w:lang w:val="fr-CA"/>
        </w:rPr>
        <w:t xml:space="preserve">Figure </w:t>
      </w:r>
      <w:r w:rsidRPr="00293B91">
        <w:rPr>
          <w:lang w:val="fr-CA"/>
        </w:rPr>
        <w:fldChar w:fldCharType="begin"/>
      </w:r>
      <w:r w:rsidRPr="00293B91">
        <w:rPr>
          <w:lang w:val="fr-CA"/>
        </w:rPr>
        <w:instrText xml:space="preserve"> SEQ Figure \* ARABIC </w:instrText>
      </w:r>
      <w:r w:rsidRPr="00293B91">
        <w:rPr>
          <w:lang w:val="fr-CA"/>
        </w:rPr>
        <w:fldChar w:fldCharType="separate"/>
      </w:r>
      <w:r w:rsidR="005850F3">
        <w:rPr>
          <w:noProof/>
          <w:lang w:val="fr-CA"/>
        </w:rPr>
        <w:t>18</w:t>
      </w:r>
      <w:r w:rsidRPr="00293B91">
        <w:rPr>
          <w:lang w:val="fr-CA"/>
        </w:rPr>
        <w:fldChar w:fldCharType="end"/>
      </w:r>
      <w:r>
        <w:rPr>
          <w:lang w:val="fr-CA"/>
        </w:rPr>
        <w:t> :</w:t>
      </w:r>
      <w:r w:rsidRPr="00293B91">
        <w:rPr>
          <w:lang w:val="fr-CA"/>
        </w:rPr>
        <w:t xml:space="preserve"> Échantillon du relief ombré d’un MNS généré à partir du nuage de points classifiés dans la zone du POCO 2016</w:t>
      </w:r>
      <w:bookmarkEnd w:id="75"/>
    </w:p>
    <w:p w14:paraId="57F599F7" w14:textId="36AC60E3" w:rsidR="00293B91" w:rsidRPr="00293B91" w:rsidRDefault="00293B91" w:rsidP="00293B91">
      <w:pPr>
        <w:pStyle w:val="BodyAccessibleTextMIRB"/>
        <w:rPr>
          <w:lang w:val="fr-CA"/>
        </w:rPr>
      </w:pPr>
      <w:r w:rsidRPr="00293B91">
        <w:rPr>
          <w:lang w:val="fr-CA"/>
        </w:rPr>
        <w:t>Un MNS peut être structuré soit comme un ensemble de données vectorielles (composé de points de masse et optionnellement de lignes de rupture 3D) pour modéliser les élévations de surface, soit comme un ensemble de données de rasters qui est interpolé à partir des données d’élévation vectorielles pour modéliser les élévations de surface. À l’aide d’algorithmes modernes de classification des nuages de points d’élévation et de formats de fichier, comme le LAS, un MNS peut représenter un ensemble de données de points de masse qui a été classé pour les caractéristiques d’élévation de «</w:t>
      </w:r>
      <w:r w:rsidR="004C44DD">
        <w:rPr>
          <w:lang w:val="fr-CA"/>
        </w:rPr>
        <w:t> </w:t>
      </w:r>
      <w:r w:rsidRPr="00293B91">
        <w:rPr>
          <w:lang w:val="fr-CA"/>
        </w:rPr>
        <w:t>surface</w:t>
      </w:r>
      <w:r w:rsidR="004C44DD">
        <w:rPr>
          <w:lang w:val="fr-CA"/>
        </w:rPr>
        <w:t> </w:t>
      </w:r>
      <w:r w:rsidRPr="00293B91">
        <w:rPr>
          <w:lang w:val="fr-CA"/>
        </w:rPr>
        <w:t>».</w:t>
      </w:r>
    </w:p>
    <w:p w14:paraId="6A4673DE" w14:textId="04207280" w:rsidR="00293B91" w:rsidRDefault="00293B91" w:rsidP="001C43A4">
      <w:pPr>
        <w:pStyle w:val="BodyAccessibleTextMIRB"/>
        <w:keepLines w:val="0"/>
        <w:rPr>
          <w:lang w:val="fr-CA"/>
        </w:rPr>
      </w:pPr>
      <w:r w:rsidRPr="00293B91">
        <w:rPr>
          <w:lang w:val="fr-CA"/>
        </w:rPr>
        <w:t xml:space="preserve">Remarque : Compte tenu de l’espacement des points et du fait que la photographie du programme d’imagerie d’IGO a été prise dans des conditions de feuilles, les MNS produits avec ces données pourraient ne pas représenter entièrement la densité et la </w:t>
      </w:r>
      <w:r w:rsidRPr="00293B91">
        <w:rPr>
          <w:lang w:val="fr-CA"/>
        </w:rPr>
        <w:lastRenderedPageBreak/>
        <w:t>hauteur de la forêt à feuilles caduques ou de la végétation clairsemée. Il faut garder cela à l’esprit si l’on souhaite produire des modèles de hauteur du couvert forestier ou des bassins visuels à partir de ces données.</w:t>
      </w:r>
    </w:p>
    <w:p w14:paraId="6E8BE19D" w14:textId="78791E40" w:rsidR="00293B91" w:rsidRDefault="00293B91" w:rsidP="00293B91">
      <w:pPr>
        <w:pStyle w:val="Heading2NoNumbersMIRB"/>
        <w:rPr>
          <w:lang w:val="fr-CA"/>
        </w:rPr>
      </w:pPr>
      <w:bookmarkStart w:id="76" w:name="_Toc237519723"/>
      <w:r w:rsidRPr="00293B91">
        <w:rPr>
          <w:lang w:val="fr-CA"/>
        </w:rPr>
        <w:t>Extraction de caractéristiques</w:t>
      </w:r>
      <w:bookmarkEnd w:id="76"/>
    </w:p>
    <w:p w14:paraId="2E581B35" w14:textId="348A4CCE" w:rsidR="00293B91" w:rsidRDefault="00293B91" w:rsidP="00293B91">
      <w:pPr>
        <w:pStyle w:val="BodyAccessibleTextMIRB"/>
        <w:rPr>
          <w:lang w:val="fr-CA"/>
        </w:rPr>
      </w:pPr>
      <w:r w:rsidRPr="00293B91">
        <w:rPr>
          <w:lang w:val="fr-CA"/>
        </w:rPr>
        <w:t>Bien que le nuage de points classifiés avec données dérivées de l’imagerie de l’Ontario ait été classé comme «</w:t>
      </w:r>
      <w:r w:rsidR="00527CC6">
        <w:rPr>
          <w:lang w:val="fr-CA"/>
        </w:rPr>
        <w:t> </w:t>
      </w:r>
      <w:r w:rsidRPr="00293B91">
        <w:rPr>
          <w:lang w:val="fr-CA"/>
        </w:rPr>
        <w:t>non classifié</w:t>
      </w:r>
      <w:r w:rsidR="00527CC6">
        <w:rPr>
          <w:lang w:val="fr-CA"/>
        </w:rPr>
        <w:t> </w:t>
      </w:r>
      <w:r w:rsidRPr="00293B91">
        <w:rPr>
          <w:lang w:val="fr-CA"/>
        </w:rPr>
        <w:t>», «</w:t>
      </w:r>
      <w:r w:rsidR="00527CC6">
        <w:rPr>
          <w:lang w:val="fr-CA"/>
        </w:rPr>
        <w:t> </w:t>
      </w:r>
      <w:r w:rsidRPr="00293B91">
        <w:rPr>
          <w:lang w:val="fr-CA"/>
        </w:rPr>
        <w:t>sol</w:t>
      </w:r>
      <w:r w:rsidR="00527CC6">
        <w:rPr>
          <w:lang w:val="fr-CA"/>
        </w:rPr>
        <w:t> </w:t>
      </w:r>
      <w:r w:rsidRPr="00293B91">
        <w:rPr>
          <w:lang w:val="fr-CA"/>
        </w:rPr>
        <w:t>» ou «</w:t>
      </w:r>
      <w:r w:rsidR="00527CC6">
        <w:rPr>
          <w:lang w:val="fr-CA"/>
        </w:rPr>
        <w:t> </w:t>
      </w:r>
      <w:r w:rsidRPr="00293B91">
        <w:rPr>
          <w:lang w:val="fr-CA"/>
        </w:rPr>
        <w:t>bruit</w:t>
      </w:r>
      <w:r w:rsidR="00527CC6">
        <w:rPr>
          <w:lang w:val="fr-CA"/>
        </w:rPr>
        <w:t> </w:t>
      </w:r>
      <w:r w:rsidRPr="00293B91">
        <w:rPr>
          <w:lang w:val="fr-CA"/>
        </w:rPr>
        <w:t>», certains utilisateurs pourraient souhaiter appliquer d’autres classifications aux points selon les fins pour lesquelles les données sont utilisées. Ces classifications peuvent être utilisées comme filtre pour améliorer les données d’élévation d’une application donnée, ou pour identifier et cartographier certaines catégories de caractéristiques. Par exemple, la figure 1</w:t>
      </w:r>
      <w:r>
        <w:rPr>
          <w:lang w:val="fr-CA"/>
        </w:rPr>
        <w:t>9</w:t>
      </w:r>
      <w:r w:rsidRPr="00293B91">
        <w:rPr>
          <w:lang w:val="fr-CA"/>
        </w:rPr>
        <w:t xml:space="preserve"> montre les contours des structures d’une gare de triage de Sudbury.</w:t>
      </w:r>
    </w:p>
    <w:p w14:paraId="45976577" w14:textId="77777777" w:rsidR="00293B91" w:rsidRDefault="00293B91" w:rsidP="00293B91">
      <w:pPr>
        <w:pStyle w:val="BodyAccessibleTextMIRB"/>
        <w:keepNext/>
      </w:pPr>
      <w:r w:rsidRPr="00293B91">
        <w:rPr>
          <w:noProof/>
          <w:lang w:val="fr-CA" w:bidi="fr-CA"/>
        </w:rPr>
        <w:drawing>
          <wp:inline distT="0" distB="0" distL="0" distR="0" wp14:anchorId="1E9AA2C4" wp14:editId="1550A673">
            <wp:extent cx="5943600" cy="3859530"/>
            <wp:effectExtent l="19050" t="19050" r="19050" b="26670"/>
            <wp:docPr id="16" name="Image 16" descr="Figure 16 : Figure 16 :&#10;&#10;Figure 16 : Figure 16 : Figure 16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stretch>
                      <a:fillRect/>
                    </a:stretch>
                  </pic:blipFill>
                  <pic:spPr>
                    <a:xfrm>
                      <a:off x="0" y="0"/>
                      <a:ext cx="5943600" cy="3859530"/>
                    </a:xfrm>
                    <a:prstGeom prst="rect">
                      <a:avLst/>
                    </a:prstGeom>
                    <a:ln>
                      <a:solidFill>
                        <a:schemeClr val="tx1"/>
                      </a:solidFill>
                    </a:ln>
                  </pic:spPr>
                </pic:pic>
              </a:graphicData>
            </a:graphic>
          </wp:inline>
        </w:drawing>
      </w:r>
    </w:p>
    <w:p w14:paraId="5CBE559D" w14:textId="5A7C40F4" w:rsidR="00293B91" w:rsidRDefault="00293B91" w:rsidP="00293B91">
      <w:pPr>
        <w:pStyle w:val="Caption"/>
        <w:rPr>
          <w:lang w:val="fr-CA" w:bidi="fr-CA"/>
        </w:rPr>
      </w:pPr>
      <w:bookmarkStart w:id="77" w:name="_Toc237519684"/>
      <w:r w:rsidRPr="00293B91">
        <w:rPr>
          <w:lang w:val="fr-CA"/>
        </w:rPr>
        <w:t xml:space="preserve">Figure </w:t>
      </w:r>
      <w:r w:rsidRPr="00293B91">
        <w:rPr>
          <w:lang w:val="fr-CA"/>
        </w:rPr>
        <w:fldChar w:fldCharType="begin"/>
      </w:r>
      <w:r w:rsidRPr="00293B91">
        <w:rPr>
          <w:lang w:val="fr-CA"/>
        </w:rPr>
        <w:instrText xml:space="preserve"> SEQ Figure \* ARABIC </w:instrText>
      </w:r>
      <w:r w:rsidRPr="00293B91">
        <w:rPr>
          <w:lang w:val="fr-CA"/>
        </w:rPr>
        <w:fldChar w:fldCharType="separate"/>
      </w:r>
      <w:r w:rsidR="005850F3">
        <w:rPr>
          <w:noProof/>
          <w:lang w:val="fr-CA"/>
        </w:rPr>
        <w:t>19</w:t>
      </w:r>
      <w:r w:rsidRPr="00293B91">
        <w:rPr>
          <w:lang w:val="fr-CA"/>
        </w:rPr>
        <w:fldChar w:fldCharType="end"/>
      </w:r>
      <w:r>
        <w:rPr>
          <w:lang w:val="fr-CA"/>
        </w:rPr>
        <w:t> :</w:t>
      </w:r>
      <w:r w:rsidRPr="00293B91">
        <w:rPr>
          <w:lang w:val="fr-CA" w:bidi="fr-CA"/>
        </w:rPr>
        <w:t xml:space="preserve"> On peut voir des bâtiments et des wagons dans cet échantillon du nuage de points LAS classifié du POCO 2016</w:t>
      </w:r>
      <w:bookmarkEnd w:id="77"/>
    </w:p>
    <w:p w14:paraId="51929765" w14:textId="0650C726" w:rsidR="00293B91" w:rsidRDefault="00293B91" w:rsidP="00293B91">
      <w:pPr>
        <w:pStyle w:val="BodyAccessibleTextMIRB"/>
        <w:rPr>
          <w:lang w:val="fr-CA" w:bidi="fr-CA"/>
        </w:rPr>
      </w:pPr>
      <w:r w:rsidRPr="00293B91">
        <w:rPr>
          <w:lang w:val="fr-CA" w:bidi="fr-CA"/>
        </w:rPr>
        <w:lastRenderedPageBreak/>
        <w:t>Il existe divers progiciels pour faciliter le traitement du nuage de points. Le nuage de points peut être classé manuellement, ou la classification peut être automatisée au moyen d’algorithmes de traitement standard ou personnalisés individuellement qui peuvent identifier les signatures des caractéristiques en tenant compte de facteurs comme l’élévation relative, la pente, etc. Remarque : Consultez l’annexe C pour en savoir plus sur la différence entre ce nuage de points classifiés et les données lidar.</w:t>
      </w:r>
    </w:p>
    <w:p w14:paraId="3CEF0EAD" w14:textId="77777777" w:rsidR="00293B91" w:rsidRDefault="00293B91" w:rsidP="00293B91">
      <w:pPr>
        <w:pStyle w:val="BodyAccessibleTextMIRB"/>
        <w:rPr>
          <w:lang w:val="fr-CA" w:bidi="fr-CA"/>
        </w:rPr>
      </w:pPr>
    </w:p>
    <w:p w14:paraId="3D12B4A2" w14:textId="77777777" w:rsidR="004C44DD" w:rsidRDefault="004C44DD" w:rsidP="00293B91">
      <w:pPr>
        <w:pStyle w:val="BodyAccessibleTextMIRB"/>
        <w:rPr>
          <w:lang w:val="fr-CA" w:bidi="fr-CA"/>
        </w:rPr>
        <w:sectPr w:rsidR="004C44DD" w:rsidSect="001E404A">
          <w:pgSz w:w="12240" w:h="15840"/>
          <w:pgMar w:top="1440" w:right="1440" w:bottom="1440" w:left="1440" w:header="432" w:footer="720" w:gutter="0"/>
          <w:cols w:space="720"/>
          <w:docGrid w:linePitch="360"/>
        </w:sectPr>
      </w:pPr>
    </w:p>
    <w:p w14:paraId="3F3DB342" w14:textId="1CD10D76" w:rsidR="00293B91" w:rsidRDefault="00293B91" w:rsidP="00293B91">
      <w:pPr>
        <w:pStyle w:val="Heading1MIRBMidPage"/>
        <w:rPr>
          <w:lang w:val="fr-CA" w:bidi="fr-CA"/>
        </w:rPr>
      </w:pPr>
      <w:bookmarkStart w:id="78" w:name="_Toc237519724"/>
      <w:r w:rsidRPr="00293B91">
        <w:rPr>
          <w:lang w:val="fr-CA" w:bidi="fr-CA"/>
        </w:rPr>
        <w:lastRenderedPageBreak/>
        <w:t>Annexe C : Considérations importantes et limites du produit</w:t>
      </w:r>
      <w:bookmarkEnd w:id="78"/>
    </w:p>
    <w:p w14:paraId="3849909E" w14:textId="2650ED1A" w:rsidR="00293B91" w:rsidRDefault="00293B91" w:rsidP="00293B91">
      <w:pPr>
        <w:pStyle w:val="Heading2NoNumbersMIRB"/>
        <w:rPr>
          <w:lang w:val="fr-CA" w:bidi="fr-CA"/>
        </w:rPr>
      </w:pPr>
      <w:bookmarkStart w:id="79" w:name="_Toc237519725"/>
      <w:r w:rsidRPr="00293B91">
        <w:rPr>
          <w:lang w:val="fr-CA" w:bidi="fr-CA"/>
        </w:rPr>
        <w:t>Ces données ne sont pas un nuage de points lidar.</w:t>
      </w:r>
      <w:bookmarkEnd w:id="79"/>
    </w:p>
    <w:p w14:paraId="65160E7A" w14:textId="77777777" w:rsidR="00293B91" w:rsidRPr="00293B91" w:rsidRDefault="00293B91" w:rsidP="00293B91">
      <w:pPr>
        <w:pStyle w:val="BodyAccessibleTextMIRB"/>
        <w:rPr>
          <w:lang w:val="fr-CA" w:bidi="fr-CA"/>
        </w:rPr>
      </w:pPr>
      <w:r w:rsidRPr="00293B91">
        <w:rPr>
          <w:lang w:val="fr-CA" w:bidi="fr-CA"/>
        </w:rPr>
        <w:t>Le nuage de points LAS est un format de données souvent associé aux données lidar. Il est important de comprendre que le nuage de points classifiés de l’Ontario (données dérivées de l’imagerie) ne comprend pas des données lidar; il est plutôt créé au moyen de l’autocorrélation des pixels avec la photographie aérienne.</w:t>
      </w:r>
    </w:p>
    <w:p w14:paraId="1A364713" w14:textId="77777777" w:rsidR="00293B91" w:rsidRPr="00293B91" w:rsidRDefault="00293B91" w:rsidP="00293B91">
      <w:pPr>
        <w:pStyle w:val="BodyAccessibleTextMIRB"/>
        <w:rPr>
          <w:lang w:val="fr-CA" w:bidi="fr-CA"/>
        </w:rPr>
      </w:pPr>
      <w:r w:rsidRPr="00293B91">
        <w:rPr>
          <w:lang w:val="fr-CA" w:bidi="fr-CA"/>
        </w:rPr>
        <w:t>Les différences entre ces méthodes de collecte et les différentes propriétés des données recueillies par lidar plutôt que par l’autocorrélation automatisée des pixels peuvent avoir une incidence importante sur la façon d’utiliser les données.</w:t>
      </w:r>
    </w:p>
    <w:p w14:paraId="2F5154D5" w14:textId="2B241AB9" w:rsidR="00293B91" w:rsidRPr="00293B91" w:rsidRDefault="00293B91" w:rsidP="00293B91">
      <w:pPr>
        <w:pStyle w:val="BodyAccessibleTextMIRB"/>
        <w:rPr>
          <w:lang w:val="fr-CA" w:bidi="fr-CA"/>
        </w:rPr>
      </w:pPr>
      <w:r w:rsidRPr="00293B91">
        <w:rPr>
          <w:lang w:val="fr-CA" w:bidi="fr-CA"/>
        </w:rPr>
        <w:t>Le lidar est un capteur actif qui utilise des faisceaux étroits d’énergie lumineuse dirigée (laser) qui peuvent pénétrer à travers de petits espaces dans le feuillage. Les systèmes lidar peuvent enregistrer plusieurs retours et présentent des densités de retours de plus en plus élevées (mesures d’élévation) par m</w:t>
      </w:r>
      <w:r w:rsidRPr="00293B91">
        <w:rPr>
          <w:vertAlign w:val="superscript"/>
          <w:lang w:val="fr-CA" w:bidi="fr-CA"/>
        </w:rPr>
        <w:t>2</w:t>
      </w:r>
      <w:r w:rsidRPr="00293B91">
        <w:rPr>
          <w:lang w:val="fr-CA" w:bidi="fr-CA"/>
        </w:rPr>
        <w:t xml:space="preserve">. Le lidar est capable de mesurer les valeurs d’élévation à travers le couvert végétal, habituellement jusqu’au niveau du sol, même dans certaines des zones de végétation les plus denses (figure </w:t>
      </w:r>
      <w:r>
        <w:rPr>
          <w:lang w:val="fr-CA" w:bidi="fr-CA"/>
        </w:rPr>
        <w:t>20</w:t>
      </w:r>
      <w:r w:rsidRPr="00293B91">
        <w:rPr>
          <w:lang w:val="fr-CA" w:bidi="fr-CA"/>
        </w:rPr>
        <w:t>).</w:t>
      </w:r>
    </w:p>
    <w:p w14:paraId="0E9818EB" w14:textId="6648E728" w:rsidR="00293B91" w:rsidRDefault="00293B91" w:rsidP="00293B91">
      <w:pPr>
        <w:pStyle w:val="BodyAccessibleTextMIRB"/>
        <w:rPr>
          <w:lang w:val="fr-CA" w:bidi="fr-CA"/>
        </w:rPr>
      </w:pPr>
      <w:r w:rsidRPr="00293B91">
        <w:rPr>
          <w:lang w:val="fr-CA" w:bidi="fr-CA"/>
        </w:rPr>
        <w:t>En revanche, l’autocorrélation automatisée des pixels est une technique informatisée qui permet de faire correspondre les similitudes entre les pixels d’une image numérique et les pixels comparables de sa paire d’images stéréoscopiques numériques pour automatiser ou semi automatiser la compilation photogrammétrique. Les élévations sont obtenues par des calculs qui tiennent compte de facteurs tels que l’emplacement de l’aéronef et les angles des images. Pour mesurer un point, il doit donc être visible sous plusieurs angles, ce qui est difficile pour les points au niveau du sol où ces lignes de vue peuvent être obstruées par un couvert forestier dense, une pente abrupte, des bâtiments hauts ou de la brume. Étant donné que l’image est prise à l’aide d’un système de caméra optique passif qui dépend de la lumière réfléchie du soleil, l’angle du soleil et l’ombre peuvent également influer sur la collecte de données dans des endroits sous le couvert forestier (figure 2</w:t>
      </w:r>
      <w:r>
        <w:rPr>
          <w:lang w:val="fr-CA" w:bidi="fr-CA"/>
        </w:rPr>
        <w:t>1</w:t>
      </w:r>
      <w:r w:rsidRPr="00293B91">
        <w:rPr>
          <w:lang w:val="fr-CA" w:bidi="fr-CA"/>
        </w:rPr>
        <w:t>).</w:t>
      </w:r>
    </w:p>
    <w:p w14:paraId="366D851C" w14:textId="77777777" w:rsidR="00724746" w:rsidRDefault="00724746" w:rsidP="00724746">
      <w:pPr>
        <w:pStyle w:val="BodyAccessibleTextMIRB"/>
        <w:keepNext/>
        <w:jc w:val="center"/>
      </w:pPr>
      <w:r w:rsidRPr="00724746">
        <w:rPr>
          <w:noProof/>
          <w:lang w:val="fr-CA" w:bidi="fr-CA"/>
        </w:rPr>
        <w:lastRenderedPageBreak/>
        <w:drawing>
          <wp:inline distT="0" distB="0" distL="0" distR="0" wp14:anchorId="25B6680A" wp14:editId="05D0AC21">
            <wp:extent cx="5577669" cy="3194050"/>
            <wp:effectExtent l="19050" t="19050" r="23495" b="25400"/>
            <wp:docPr id="31" name="Image 31" descr="Figure 20 : Le lidar est un capteur actif qui envoie des faisceaux lumineux étroits à travers le feuillage et peut enregistrer plusieurs retou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Image 31" descr="Figure 20 : Le lidar est un capteur actif qui envoie des faisceaux lumineux étroits à travers le feuillage et peut enregistrer plusieurs retours."/>
                    <pic:cNvPicPr/>
                  </pic:nvPicPr>
                  <pic:blipFill>
                    <a:blip r:embed="rId44"/>
                    <a:stretch>
                      <a:fillRect/>
                    </a:stretch>
                  </pic:blipFill>
                  <pic:spPr>
                    <a:xfrm>
                      <a:off x="0" y="0"/>
                      <a:ext cx="5583370" cy="3197315"/>
                    </a:xfrm>
                    <a:prstGeom prst="rect">
                      <a:avLst/>
                    </a:prstGeom>
                    <a:ln>
                      <a:solidFill>
                        <a:schemeClr val="tx1"/>
                      </a:solidFill>
                    </a:ln>
                  </pic:spPr>
                </pic:pic>
              </a:graphicData>
            </a:graphic>
          </wp:inline>
        </w:drawing>
      </w:r>
    </w:p>
    <w:p w14:paraId="3B4CBCD6" w14:textId="6BD4B3D8" w:rsidR="00293B91" w:rsidRDefault="00724746" w:rsidP="00724746">
      <w:pPr>
        <w:pStyle w:val="Caption"/>
        <w:rPr>
          <w:lang w:val="fr-CA"/>
        </w:rPr>
      </w:pPr>
      <w:bookmarkStart w:id="80" w:name="_Toc237519685"/>
      <w:r w:rsidRPr="00724746">
        <w:rPr>
          <w:lang w:val="fr-CA"/>
        </w:rPr>
        <w:t xml:space="preserve">Figure </w:t>
      </w:r>
      <w:r w:rsidRPr="00724746">
        <w:rPr>
          <w:lang w:val="fr-CA"/>
        </w:rPr>
        <w:fldChar w:fldCharType="begin"/>
      </w:r>
      <w:r w:rsidRPr="00724746">
        <w:rPr>
          <w:lang w:val="fr-CA"/>
        </w:rPr>
        <w:instrText xml:space="preserve"> SEQ Figure \* ARABIC </w:instrText>
      </w:r>
      <w:r w:rsidRPr="00724746">
        <w:rPr>
          <w:lang w:val="fr-CA"/>
        </w:rPr>
        <w:fldChar w:fldCharType="separate"/>
      </w:r>
      <w:r w:rsidR="005850F3">
        <w:rPr>
          <w:noProof/>
          <w:lang w:val="fr-CA"/>
        </w:rPr>
        <w:t>20</w:t>
      </w:r>
      <w:r w:rsidRPr="00724746">
        <w:rPr>
          <w:lang w:val="fr-CA"/>
        </w:rPr>
        <w:fldChar w:fldCharType="end"/>
      </w:r>
      <w:r>
        <w:rPr>
          <w:lang w:val="fr-CA"/>
        </w:rPr>
        <w:t> :</w:t>
      </w:r>
      <w:r w:rsidRPr="00724746">
        <w:rPr>
          <w:lang w:val="fr-CA"/>
        </w:rPr>
        <w:t xml:space="preserve"> Le lidar est un capteur actif qui envoie des faisceaux lumineux étroits à travers le feuillage et peut enregistrer plusieurs retours</w:t>
      </w:r>
      <w:bookmarkEnd w:id="80"/>
    </w:p>
    <w:p w14:paraId="3E645B46" w14:textId="77777777" w:rsidR="00847E8D" w:rsidRDefault="002574C1" w:rsidP="00847E8D">
      <w:pPr>
        <w:pStyle w:val="BodyAccessibleTextMIRB"/>
        <w:keepNext/>
        <w:jc w:val="center"/>
      </w:pPr>
      <w:r w:rsidRPr="002574C1">
        <w:rPr>
          <w:noProof/>
          <w:lang w:val="fr-CA" w:bidi="fr-CA"/>
        </w:rPr>
        <w:drawing>
          <wp:inline distT="0" distB="0" distL="0" distR="0" wp14:anchorId="5E9865D0" wp14:editId="2E374CED">
            <wp:extent cx="5592271" cy="3183890"/>
            <wp:effectExtent l="19050" t="19050" r="27940" b="16510"/>
            <wp:docPr id="29" name="Image 29" descr="Schéma montrant une caméra montée sur un aéronef recevant la lumière du soleil réfléchie provenant d’une représentation d’un arbre." title="Les données corrélées d’images provenant de photographies aériennes contiennent des retours uniques basés sur la lumière réfléchie du soleil.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5"/>
                    <a:stretch>
                      <a:fillRect/>
                    </a:stretch>
                  </pic:blipFill>
                  <pic:spPr>
                    <a:xfrm>
                      <a:off x="0" y="0"/>
                      <a:ext cx="5622822" cy="3201284"/>
                    </a:xfrm>
                    <a:prstGeom prst="rect">
                      <a:avLst/>
                    </a:prstGeom>
                    <a:ln>
                      <a:solidFill>
                        <a:schemeClr val="tx1"/>
                      </a:solidFill>
                    </a:ln>
                  </pic:spPr>
                </pic:pic>
              </a:graphicData>
            </a:graphic>
          </wp:inline>
        </w:drawing>
      </w:r>
    </w:p>
    <w:p w14:paraId="28180DFA" w14:textId="5A045230" w:rsidR="002574C1" w:rsidRPr="00847E8D" w:rsidRDefault="00847E8D" w:rsidP="00847E8D">
      <w:pPr>
        <w:pStyle w:val="Caption"/>
        <w:rPr>
          <w:lang w:val="fr-CA"/>
        </w:rPr>
      </w:pPr>
      <w:bookmarkStart w:id="81" w:name="_Toc237519686"/>
      <w:r w:rsidRPr="00847E8D">
        <w:rPr>
          <w:lang w:val="fr-CA"/>
        </w:rPr>
        <w:t xml:space="preserve">Figure </w:t>
      </w:r>
      <w:r w:rsidRPr="00847E8D">
        <w:rPr>
          <w:lang w:val="fr-CA"/>
        </w:rPr>
        <w:fldChar w:fldCharType="begin"/>
      </w:r>
      <w:r w:rsidRPr="00847E8D">
        <w:rPr>
          <w:lang w:val="fr-CA"/>
        </w:rPr>
        <w:instrText xml:space="preserve"> SEQ Figure \* ARABIC </w:instrText>
      </w:r>
      <w:r w:rsidRPr="00847E8D">
        <w:rPr>
          <w:lang w:val="fr-CA"/>
        </w:rPr>
        <w:fldChar w:fldCharType="separate"/>
      </w:r>
      <w:r w:rsidR="005850F3">
        <w:rPr>
          <w:noProof/>
          <w:lang w:val="fr-CA"/>
        </w:rPr>
        <w:t>21</w:t>
      </w:r>
      <w:r w:rsidRPr="00847E8D">
        <w:rPr>
          <w:lang w:val="fr-CA"/>
        </w:rPr>
        <w:fldChar w:fldCharType="end"/>
      </w:r>
      <w:r>
        <w:rPr>
          <w:lang w:val="fr-CA"/>
        </w:rPr>
        <w:t> :</w:t>
      </w:r>
      <w:r w:rsidRPr="00847E8D">
        <w:rPr>
          <w:lang w:val="fr-CA" w:bidi="fr-CA"/>
        </w:rPr>
        <w:t xml:space="preserve"> Les données corrélées par pixel provenant de la photographie aérienne contiennent un seul retour basé sur la lumière du soleil réfléchie</w:t>
      </w:r>
      <w:bookmarkEnd w:id="81"/>
    </w:p>
    <w:p w14:paraId="61D65971" w14:textId="5468AEE5" w:rsidR="004F09AE" w:rsidRDefault="00847E8D" w:rsidP="00847E8D">
      <w:pPr>
        <w:pStyle w:val="Heading2NoNumbersMIRB"/>
        <w:rPr>
          <w:lang w:val="fr-CA"/>
        </w:rPr>
      </w:pPr>
      <w:bookmarkStart w:id="82" w:name="_Toc237519726"/>
      <w:r w:rsidRPr="00847E8D">
        <w:rPr>
          <w:lang w:val="fr-CA"/>
        </w:rPr>
        <w:lastRenderedPageBreak/>
        <w:t>Effets de la végétation sur les profils de nuages de points et les produits dérivés</w:t>
      </w:r>
      <w:bookmarkEnd w:id="82"/>
    </w:p>
    <w:p w14:paraId="5C9AFD2E" w14:textId="452A2939" w:rsidR="00847E8D" w:rsidRDefault="00847E8D" w:rsidP="00847E8D">
      <w:pPr>
        <w:pStyle w:val="BodyAccessibleTextMIRB"/>
        <w:rPr>
          <w:lang w:val="fr-CA"/>
        </w:rPr>
      </w:pPr>
      <w:r w:rsidRPr="00847E8D">
        <w:rPr>
          <w:lang w:val="fr-CA"/>
        </w:rPr>
        <w:t>En raison des propriétés du processus de collecte de données décrit précédemment, un nuage de points classifiés dérivé de l’autocorrélation automatisée de pixels peut contenir de nombreux points de sol dans des zones de forêts ouvertes, peu végétalisées ou à feuilles caduques (feuilles au sol), et de nombreux points représentant les arbres dans des zones de forêts densément végétalisées (avec feuilles) ou de conifères. Les points au sol valides sont souvent entièrement absents dans ces zones. Une comparaison des profils de nuages de points classifiés d’un produit corrélé par pixel (POCSO 2013) où des données lidar sont également disponibles illustre l’absence de points au sol sous le couvert forestier (figure 2</w:t>
      </w:r>
      <w:r>
        <w:rPr>
          <w:lang w:val="fr-CA"/>
        </w:rPr>
        <w:t>2</w:t>
      </w:r>
      <w:r w:rsidRPr="00847E8D">
        <w:rPr>
          <w:lang w:val="fr-CA"/>
        </w:rPr>
        <w:t>). Ces différences auront une incidence sur les types et l’exactitude des produits dérivés qui peuvent être créés.</w:t>
      </w:r>
    </w:p>
    <w:p w14:paraId="11FFFF4A" w14:textId="77777777" w:rsidR="00847E8D" w:rsidRDefault="00847E8D" w:rsidP="00847E8D">
      <w:pPr>
        <w:pStyle w:val="BodyAccessibleTextMIRB"/>
        <w:keepNext/>
      </w:pPr>
      <w:r w:rsidRPr="00847E8D">
        <w:rPr>
          <w:noProof/>
          <w:lang w:val="fr-CA" w:bidi="fr-CA"/>
        </w:rPr>
        <w:lastRenderedPageBreak/>
        <w:drawing>
          <wp:inline distT="0" distB="0" distL="0" distR="0" wp14:anchorId="7E8547CA" wp14:editId="094E9961">
            <wp:extent cx="5943600" cy="4829810"/>
            <wp:effectExtent l="0" t="0" r="0" b="8890"/>
            <wp:docPr id="32" name="Image 32" descr="Figure 22 : Profils du nuage de points classifiés avec données lidar de Peterborough (2016-17) (milieu) comparés au nuage de points classifiés avec données dérivées de l’imagerie du POCSO 2013 (bas) le long du même transect de 10 x 200 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Image 32" descr="Figure 22 : Profils du nuage de points classifiés avec données lidar de Peterborough (2016-17) (milieu) comparés au nuage de points classifiés avec données dérivées de l’imagerie du POCSO 2013 (bas) le long du même transect de 10 x 200 m"/>
                    <pic:cNvPicPr/>
                  </pic:nvPicPr>
                  <pic:blipFill>
                    <a:blip r:embed="rId46"/>
                    <a:stretch>
                      <a:fillRect/>
                    </a:stretch>
                  </pic:blipFill>
                  <pic:spPr>
                    <a:xfrm>
                      <a:off x="0" y="0"/>
                      <a:ext cx="5943600" cy="4829810"/>
                    </a:xfrm>
                    <a:prstGeom prst="rect">
                      <a:avLst/>
                    </a:prstGeom>
                  </pic:spPr>
                </pic:pic>
              </a:graphicData>
            </a:graphic>
          </wp:inline>
        </w:drawing>
      </w:r>
    </w:p>
    <w:p w14:paraId="74FC3A1F" w14:textId="018F2162" w:rsidR="00847E8D" w:rsidRDefault="00847E8D" w:rsidP="00847E8D">
      <w:pPr>
        <w:pStyle w:val="Caption"/>
        <w:rPr>
          <w:lang w:val="fr-CA"/>
        </w:rPr>
      </w:pPr>
      <w:bookmarkStart w:id="83" w:name="_Toc237519687"/>
      <w:r w:rsidRPr="00847E8D">
        <w:rPr>
          <w:lang w:val="fr-CA"/>
        </w:rPr>
        <w:t xml:space="preserve">Figure </w:t>
      </w:r>
      <w:r w:rsidRPr="00847E8D">
        <w:rPr>
          <w:lang w:val="fr-CA"/>
        </w:rPr>
        <w:fldChar w:fldCharType="begin"/>
      </w:r>
      <w:r w:rsidRPr="00847E8D">
        <w:rPr>
          <w:lang w:val="fr-CA"/>
        </w:rPr>
        <w:instrText xml:space="preserve"> SEQ Figure \* ARABIC </w:instrText>
      </w:r>
      <w:r w:rsidRPr="00847E8D">
        <w:rPr>
          <w:lang w:val="fr-CA"/>
        </w:rPr>
        <w:fldChar w:fldCharType="separate"/>
      </w:r>
      <w:r w:rsidR="005850F3">
        <w:rPr>
          <w:noProof/>
          <w:lang w:val="fr-CA"/>
        </w:rPr>
        <w:t>22</w:t>
      </w:r>
      <w:r w:rsidRPr="00847E8D">
        <w:rPr>
          <w:lang w:val="fr-CA"/>
        </w:rPr>
        <w:fldChar w:fldCharType="end"/>
      </w:r>
      <w:r>
        <w:rPr>
          <w:lang w:val="fr-CA"/>
        </w:rPr>
        <w:t> :</w:t>
      </w:r>
      <w:r w:rsidRPr="00847E8D">
        <w:rPr>
          <w:lang w:val="fr-CA"/>
        </w:rPr>
        <w:t xml:space="preserve"> Profils du nuage de points classifiés avec données lidar de Peterborough (2016-17) (milieu) comparés au nuage de points classifiés avec données dérivées de l’imagerie du POCSO 2013 (bas) le long du même transect de 10 x 200 m</w:t>
      </w:r>
      <w:bookmarkEnd w:id="83"/>
    </w:p>
    <w:p w14:paraId="79C8C05C" w14:textId="3DE38F4E" w:rsidR="00847E8D" w:rsidRDefault="00847E8D" w:rsidP="00847E8D">
      <w:pPr>
        <w:pStyle w:val="BodyAccessibleTextMIRB"/>
        <w:rPr>
          <w:lang w:val="fr-CA"/>
        </w:rPr>
      </w:pPr>
      <w:r w:rsidRPr="00847E8D">
        <w:rPr>
          <w:lang w:val="fr-CA"/>
        </w:rPr>
        <w:t>La partie nord du nuage de points classifiés du POCO 2016 (données dérivées de l’imagerie) chevauche le nuage de points classifiés lidar de Cochrane (2016-2017). Bien que la forêt dans cette zone ne soit souvent pas aussi dense que celle illustrée ci-dessus à la figure 2</w:t>
      </w:r>
      <w:r>
        <w:rPr>
          <w:lang w:val="fr-CA"/>
        </w:rPr>
        <w:t>2</w:t>
      </w:r>
      <w:r w:rsidRPr="00847E8D">
        <w:rPr>
          <w:lang w:val="fr-CA"/>
        </w:rPr>
        <w:t>, on peut constater que même dans un profil où des élévations ponctuelles se produisent dans tout le couvert forestier, les points de sol valides demeurent rares dans les zones boisées, et la végétation n’est pas aussi bien représentée qu’avec le lidar (figure 2</w:t>
      </w:r>
      <w:r>
        <w:rPr>
          <w:lang w:val="fr-CA"/>
        </w:rPr>
        <w:t>3</w:t>
      </w:r>
      <w:r w:rsidRPr="00847E8D">
        <w:rPr>
          <w:lang w:val="fr-CA"/>
        </w:rPr>
        <w:t>).</w:t>
      </w:r>
    </w:p>
    <w:p w14:paraId="59F31E65" w14:textId="77777777" w:rsidR="00847E8D" w:rsidRDefault="00847E8D" w:rsidP="00847E8D">
      <w:pPr>
        <w:pStyle w:val="BodyAccessibleTextMIRB"/>
        <w:keepNext/>
        <w:jc w:val="center"/>
      </w:pPr>
      <w:r w:rsidRPr="00847E8D">
        <w:rPr>
          <w:noProof/>
          <w:lang w:val="fr-CA" w:bidi="fr-CA"/>
        </w:rPr>
        <w:lastRenderedPageBreak/>
        <w:drawing>
          <wp:inline distT="0" distB="0" distL="0" distR="0" wp14:anchorId="0B657DC2" wp14:editId="4F9634B9">
            <wp:extent cx="5867400" cy="5600700"/>
            <wp:effectExtent l="0" t="0" r="0" b="0"/>
            <wp:docPr id="19" name="Image 19" descr="L’image du haut montre un rectangle rouge superposé à une photo aérienne d’un ruisseau tortueux entouré par la forêt représentant le transect dont il est question.&#10;L’image du haut montre un rectangle rouge superposé à une photo aérienne d’un ruisseau tortueux entouré par la forêt représentant le transect dont il est question.  L’image du haut montre un rectangle rouge superposé à une photo aérienne d’un ruisseau tortueux entouré par la forêt représentant le transect dont il est question.&#10;L’image du haut montre un rectangle rouge superposé à une photo aérienne d’un ruisseau tortueux entouré par la forêt représentant le transect dont il est question.  L’image du haut montre un rectangle rouge superposé à une photo aérienne d’un ruisseau tortueux entouré par la forêt représentant le transect dont il est question.  L’image du haut montre un rectangle rouge superposé à une photo aérienne d’un ruisseau tortueux entouré par la forêt représentant le transect dont il est question.  L’image du haut montre un rectangle rouge superposé à une photo aérienne d’un ruisseau tortueux entouré par la forêt représentant le transect dont il est question." title="Profils du nuage de points classifiés lidar de Cochrane (2016-2017) (milieu) par rapport au LAS classifié du POCO 2016 (bas) le long du même transect de 10 x 200 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7"/>
                    <a:stretch>
                      <a:fillRect/>
                    </a:stretch>
                  </pic:blipFill>
                  <pic:spPr>
                    <a:xfrm>
                      <a:off x="0" y="0"/>
                      <a:ext cx="5867400" cy="5600700"/>
                    </a:xfrm>
                    <a:prstGeom prst="rect">
                      <a:avLst/>
                    </a:prstGeom>
                  </pic:spPr>
                </pic:pic>
              </a:graphicData>
            </a:graphic>
          </wp:inline>
        </w:drawing>
      </w:r>
    </w:p>
    <w:p w14:paraId="5FDAA2FA" w14:textId="2F983550" w:rsidR="00847E8D" w:rsidRDefault="00847E8D" w:rsidP="00847E8D">
      <w:pPr>
        <w:pStyle w:val="Caption"/>
        <w:rPr>
          <w:lang w:val="fr-CA"/>
        </w:rPr>
      </w:pPr>
      <w:bookmarkStart w:id="84" w:name="_Toc237519688"/>
      <w:r w:rsidRPr="00847E8D">
        <w:rPr>
          <w:lang w:val="fr-CA"/>
        </w:rPr>
        <w:t xml:space="preserve">Figure </w:t>
      </w:r>
      <w:r w:rsidRPr="00847E8D">
        <w:rPr>
          <w:lang w:val="fr-CA"/>
        </w:rPr>
        <w:fldChar w:fldCharType="begin"/>
      </w:r>
      <w:r w:rsidRPr="00847E8D">
        <w:rPr>
          <w:lang w:val="fr-CA"/>
        </w:rPr>
        <w:instrText xml:space="preserve"> SEQ Figure \* ARABIC </w:instrText>
      </w:r>
      <w:r w:rsidRPr="00847E8D">
        <w:rPr>
          <w:lang w:val="fr-CA"/>
        </w:rPr>
        <w:fldChar w:fldCharType="separate"/>
      </w:r>
      <w:r w:rsidR="005850F3">
        <w:rPr>
          <w:noProof/>
          <w:lang w:val="fr-CA"/>
        </w:rPr>
        <w:t>23</w:t>
      </w:r>
      <w:r w:rsidRPr="00847E8D">
        <w:rPr>
          <w:lang w:val="fr-CA"/>
        </w:rPr>
        <w:fldChar w:fldCharType="end"/>
      </w:r>
      <w:r>
        <w:rPr>
          <w:lang w:val="fr-CA"/>
        </w:rPr>
        <w:t> :</w:t>
      </w:r>
      <w:r w:rsidRPr="00847E8D">
        <w:rPr>
          <w:lang w:val="fr-CA"/>
        </w:rPr>
        <w:t xml:space="preserve"> Profils du nuage de points classifiés lidar de Cochrane (2016-2017) (milieu) par rapport au LAS classifié du POCO 2016 (bas) le long du même transect de 10 x 200</w:t>
      </w:r>
      <w:r w:rsidR="007813DC">
        <w:rPr>
          <w:lang w:val="fr-CA"/>
        </w:rPr>
        <w:t> </w:t>
      </w:r>
      <w:r w:rsidRPr="00847E8D">
        <w:rPr>
          <w:lang w:val="fr-CA"/>
        </w:rPr>
        <w:t>m</w:t>
      </w:r>
      <w:bookmarkEnd w:id="84"/>
    </w:p>
    <w:p w14:paraId="17101946" w14:textId="6E84B707" w:rsidR="007813DC" w:rsidRDefault="007813DC" w:rsidP="007813DC">
      <w:pPr>
        <w:pStyle w:val="Heading2NoNumbersMIRB"/>
        <w:rPr>
          <w:lang w:val="fr-CA"/>
        </w:rPr>
      </w:pPr>
      <w:bookmarkStart w:id="85" w:name="_Toc237519727"/>
      <w:r w:rsidRPr="007813DC">
        <w:rPr>
          <w:lang w:val="fr-CA"/>
        </w:rPr>
        <w:lastRenderedPageBreak/>
        <w:t>Classification limitée</w:t>
      </w:r>
      <w:bookmarkEnd w:id="85"/>
    </w:p>
    <w:p w14:paraId="4EBF431E" w14:textId="661FCB1A" w:rsidR="007813DC" w:rsidRDefault="007813DC" w:rsidP="007813DC">
      <w:pPr>
        <w:pStyle w:val="BodyAccessibleTextMIRB"/>
        <w:rPr>
          <w:lang w:val="fr-CA"/>
        </w:rPr>
      </w:pPr>
      <w:r w:rsidRPr="007813DC">
        <w:rPr>
          <w:lang w:val="fr-CA"/>
        </w:rPr>
        <w:t>On rappelle aux utilisateurs que cet ensemble de données a été produit et classé comme une étape intermédiaire dans la production d’un MN</w:t>
      </w:r>
      <w:r>
        <w:rPr>
          <w:lang w:val="fr-CA"/>
        </w:rPr>
        <w:t>E</w:t>
      </w:r>
      <w:r w:rsidRPr="007813DC">
        <w:rPr>
          <w:lang w:val="fr-CA"/>
        </w:rPr>
        <w:t xml:space="preserve"> utilisé pour l’orthorectification de l’imagerie. Le nuage de points dérivé d’images classifiées de l’Ontario a été classé comme «</w:t>
      </w:r>
      <w:r w:rsidR="004C44DD">
        <w:rPr>
          <w:lang w:val="fr-CA"/>
        </w:rPr>
        <w:t> </w:t>
      </w:r>
      <w:r w:rsidRPr="007813DC">
        <w:rPr>
          <w:lang w:val="fr-CA"/>
        </w:rPr>
        <w:t>non classé</w:t>
      </w:r>
      <w:r w:rsidR="004C44DD">
        <w:rPr>
          <w:lang w:val="fr-CA"/>
        </w:rPr>
        <w:t> </w:t>
      </w:r>
      <w:r w:rsidRPr="007813DC">
        <w:rPr>
          <w:lang w:val="fr-CA"/>
        </w:rPr>
        <w:t>», «</w:t>
      </w:r>
      <w:r w:rsidR="004C44DD">
        <w:rPr>
          <w:lang w:val="fr-CA"/>
        </w:rPr>
        <w:t> </w:t>
      </w:r>
      <w:r w:rsidRPr="007813DC">
        <w:rPr>
          <w:lang w:val="fr-CA"/>
        </w:rPr>
        <w:t>sol</w:t>
      </w:r>
      <w:r w:rsidR="004C44DD">
        <w:rPr>
          <w:lang w:val="fr-CA"/>
        </w:rPr>
        <w:t> </w:t>
      </w:r>
      <w:r w:rsidRPr="007813DC">
        <w:rPr>
          <w:lang w:val="fr-CA"/>
        </w:rPr>
        <w:t>» ou «</w:t>
      </w:r>
      <w:r w:rsidR="004C44DD">
        <w:rPr>
          <w:lang w:val="fr-CA"/>
        </w:rPr>
        <w:t> </w:t>
      </w:r>
      <w:r w:rsidRPr="007813DC">
        <w:rPr>
          <w:lang w:val="fr-CA"/>
        </w:rPr>
        <w:t>bruit</w:t>
      </w:r>
      <w:r w:rsidR="004C44DD">
        <w:rPr>
          <w:lang w:val="fr-CA"/>
        </w:rPr>
        <w:t> </w:t>
      </w:r>
      <w:r w:rsidRPr="007813DC">
        <w:rPr>
          <w:lang w:val="fr-CA"/>
        </w:rPr>
        <w:t>». Le MRN n’a pas évalué l’exactitude des points classés comme «</w:t>
      </w:r>
      <w:r w:rsidR="004C44DD">
        <w:rPr>
          <w:lang w:val="fr-CA"/>
        </w:rPr>
        <w:t> </w:t>
      </w:r>
      <w:r w:rsidRPr="007813DC">
        <w:rPr>
          <w:lang w:val="fr-CA"/>
        </w:rPr>
        <w:t>sol</w:t>
      </w:r>
      <w:r w:rsidR="004C44DD">
        <w:rPr>
          <w:lang w:val="fr-CA"/>
        </w:rPr>
        <w:t> </w:t>
      </w:r>
      <w:r w:rsidRPr="007813DC">
        <w:rPr>
          <w:lang w:val="fr-CA"/>
        </w:rPr>
        <w:t>» pour déterminer s’ils représentent de véritables caractéristiques du sol. De plus, on a observé que les points «</w:t>
      </w:r>
      <w:r w:rsidR="004C44DD">
        <w:rPr>
          <w:lang w:val="fr-CA"/>
        </w:rPr>
        <w:t> </w:t>
      </w:r>
      <w:r w:rsidRPr="007813DC">
        <w:rPr>
          <w:lang w:val="fr-CA"/>
        </w:rPr>
        <w:t>sol</w:t>
      </w:r>
      <w:r w:rsidR="004C44DD">
        <w:rPr>
          <w:lang w:val="fr-CA"/>
        </w:rPr>
        <w:t> </w:t>
      </w:r>
      <w:r w:rsidRPr="007813DC">
        <w:rPr>
          <w:lang w:val="fr-CA"/>
        </w:rPr>
        <w:t>» ne font pas de distinction entre le sol et la surface d’un plan d’eau (figure 2</w:t>
      </w:r>
      <w:r>
        <w:rPr>
          <w:lang w:val="fr-CA"/>
        </w:rPr>
        <w:t>4</w:t>
      </w:r>
      <w:r w:rsidRPr="007813DC">
        <w:rPr>
          <w:lang w:val="fr-CA"/>
        </w:rPr>
        <w:t>). Certaines caractéristiques sont encore surélevées au-dessus du sol, comme de plus grands bâtiments, de plus grands peuplements forestiers et d’autres caractéristiques surélevées.</w:t>
      </w:r>
    </w:p>
    <w:p w14:paraId="14D329D9" w14:textId="77777777" w:rsidR="007813DC" w:rsidRDefault="007813DC" w:rsidP="007813DC">
      <w:pPr>
        <w:pStyle w:val="BodyAccessibleTextMIRB"/>
        <w:keepNext/>
      </w:pPr>
      <w:r w:rsidRPr="007813DC">
        <w:rPr>
          <w:noProof/>
          <w:lang w:val="fr-CA" w:bidi="fr-CA"/>
        </w:rPr>
        <w:drawing>
          <wp:inline distT="0" distB="0" distL="0" distR="0" wp14:anchorId="42779D53" wp14:editId="717F94A8">
            <wp:extent cx="5943600" cy="3933190"/>
            <wp:effectExtent l="0" t="0" r="0" b="0"/>
            <wp:docPr id="21" name="Image 21" descr="Figure 24 : Comparaison de l’eau dans l’orthoimage du POCO 2016 avec des vues en perspective des nuages de points classifiés lidar de Cochrane 2016-2017 et des nuages de points classifiés du POCO 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Image 21" descr="Figure 24 : Comparaison de l’eau dans l’orthoimage du POCO 2016 avec des vues en perspective des nuages de points classifiés lidar de Cochrane 2016-2017 et des nuages de points classifiés du POCO 2016."/>
                    <pic:cNvPicPr/>
                  </pic:nvPicPr>
                  <pic:blipFill>
                    <a:blip r:embed="rId48"/>
                    <a:stretch>
                      <a:fillRect/>
                    </a:stretch>
                  </pic:blipFill>
                  <pic:spPr>
                    <a:xfrm>
                      <a:off x="0" y="0"/>
                      <a:ext cx="5943600" cy="3933190"/>
                    </a:xfrm>
                    <a:prstGeom prst="rect">
                      <a:avLst/>
                    </a:prstGeom>
                  </pic:spPr>
                </pic:pic>
              </a:graphicData>
            </a:graphic>
          </wp:inline>
        </w:drawing>
      </w:r>
    </w:p>
    <w:p w14:paraId="6E2F99E8" w14:textId="02BCF58C" w:rsidR="007813DC" w:rsidRDefault="007813DC" w:rsidP="007813DC">
      <w:pPr>
        <w:pStyle w:val="Caption"/>
        <w:rPr>
          <w:lang w:val="fr-CA"/>
        </w:rPr>
        <w:sectPr w:rsidR="007813DC" w:rsidSect="001E404A">
          <w:pgSz w:w="12240" w:h="15840"/>
          <w:pgMar w:top="1440" w:right="1440" w:bottom="1440" w:left="1440" w:header="432" w:footer="720" w:gutter="0"/>
          <w:cols w:space="720"/>
          <w:docGrid w:linePitch="360"/>
        </w:sectPr>
      </w:pPr>
      <w:bookmarkStart w:id="86" w:name="_Toc237519689"/>
      <w:r w:rsidRPr="007813DC">
        <w:rPr>
          <w:lang w:val="fr-CA"/>
        </w:rPr>
        <w:t xml:space="preserve">Figure </w:t>
      </w:r>
      <w:r w:rsidRPr="007813DC">
        <w:rPr>
          <w:lang w:val="fr-CA"/>
        </w:rPr>
        <w:fldChar w:fldCharType="begin"/>
      </w:r>
      <w:r w:rsidRPr="007813DC">
        <w:rPr>
          <w:lang w:val="fr-CA"/>
        </w:rPr>
        <w:instrText xml:space="preserve"> SEQ Figure \* ARABIC </w:instrText>
      </w:r>
      <w:r w:rsidRPr="007813DC">
        <w:rPr>
          <w:lang w:val="fr-CA"/>
        </w:rPr>
        <w:fldChar w:fldCharType="separate"/>
      </w:r>
      <w:r w:rsidR="005850F3">
        <w:rPr>
          <w:noProof/>
          <w:lang w:val="fr-CA"/>
        </w:rPr>
        <w:t>24</w:t>
      </w:r>
      <w:r w:rsidRPr="007813DC">
        <w:rPr>
          <w:lang w:val="fr-CA"/>
        </w:rPr>
        <w:fldChar w:fldCharType="end"/>
      </w:r>
      <w:r>
        <w:rPr>
          <w:lang w:val="fr-CA"/>
        </w:rPr>
        <w:t> :</w:t>
      </w:r>
      <w:r w:rsidRPr="007813DC">
        <w:rPr>
          <w:lang w:val="fr-CA"/>
        </w:rPr>
        <w:t xml:space="preserve"> Comparaison de l’eau dans l’orthoimage du POCO 2016 avec des vues en perspective des nuages de points classifiés lidar de Cochrane 2016-2017 et des nuages de points classifiés du POCO 2016</w:t>
      </w:r>
      <w:bookmarkEnd w:id="86"/>
    </w:p>
    <w:p w14:paraId="00665799" w14:textId="1AFE1A5F" w:rsidR="007813DC" w:rsidRDefault="007813DC" w:rsidP="007813DC">
      <w:pPr>
        <w:pStyle w:val="Heading1MIRBMidPage"/>
        <w:rPr>
          <w:lang w:val="fr-CA"/>
        </w:rPr>
      </w:pPr>
      <w:bookmarkStart w:id="87" w:name="_Toc237519728"/>
      <w:r w:rsidRPr="007813DC">
        <w:rPr>
          <w:lang w:val="fr-CA"/>
        </w:rPr>
        <w:lastRenderedPageBreak/>
        <w:t>Annexe D : Renseignements détaillés sur le traitement donnés par le fournisseur</w:t>
      </w:r>
      <w:bookmarkEnd w:id="87"/>
    </w:p>
    <w:p w14:paraId="055837F7" w14:textId="6BCD725A" w:rsidR="007813DC" w:rsidRDefault="007813DC" w:rsidP="007813DC">
      <w:pPr>
        <w:pStyle w:val="BodyAccessibleTextMIRB"/>
        <w:rPr>
          <w:lang w:val="fr-CA"/>
        </w:rPr>
      </w:pPr>
      <w:r w:rsidRPr="007813DC">
        <w:rPr>
          <w:lang w:val="fr-CA"/>
        </w:rPr>
        <w:t>Le nuage de points du MNS a été extrait à la résolution au sol (grille) à partir des couples stéréoscopiques en utilisant le module de CSG de Leica XPro 6.x, puis filtré, triangulé et quadrillé pour créer un produit de grille raster de 2 m. Dans certains cas mineurs, un autre processus d’autocorrélation a été utilisé, mais le processus général est le suivant :</w:t>
      </w:r>
    </w:p>
    <w:p w14:paraId="79605032" w14:textId="20659E55" w:rsidR="007813DC" w:rsidRPr="007813DC" w:rsidRDefault="007813DC" w:rsidP="007813DC">
      <w:pPr>
        <w:pStyle w:val="BulletsMIRB"/>
        <w:rPr>
          <w:lang w:val="fr-CA"/>
        </w:rPr>
      </w:pPr>
      <w:r w:rsidRPr="007813DC">
        <w:rPr>
          <w:lang w:val="fr-CA"/>
        </w:rPr>
        <w:t>Les lignes de vol du MNS ont été réunies.</w:t>
      </w:r>
    </w:p>
    <w:p w14:paraId="7EF192F7" w14:textId="13611BF9" w:rsidR="007813DC" w:rsidRPr="007813DC" w:rsidRDefault="007813DC" w:rsidP="007813DC">
      <w:pPr>
        <w:pStyle w:val="BulletsMIRB"/>
        <w:rPr>
          <w:lang w:val="fr-CA"/>
        </w:rPr>
      </w:pPr>
      <w:r w:rsidRPr="007813DC">
        <w:rPr>
          <w:lang w:val="fr-CA"/>
        </w:rPr>
        <w:t>Le MNS a été modifié là où c’était nécessaire (bordure des lignes d’arbres, eau, ponts, etc.).</w:t>
      </w:r>
    </w:p>
    <w:p w14:paraId="14A017FA" w14:textId="767966CD" w:rsidR="007813DC" w:rsidRPr="007813DC" w:rsidRDefault="007813DC" w:rsidP="007813DC">
      <w:pPr>
        <w:pStyle w:val="BulletsMIRB"/>
        <w:rPr>
          <w:lang w:val="fr-CA"/>
        </w:rPr>
      </w:pPr>
      <w:r w:rsidRPr="007813DC">
        <w:rPr>
          <w:lang w:val="fr-CA"/>
        </w:rPr>
        <w:t>Le MNS final a été utilisé pour l’orthorectification.</w:t>
      </w:r>
    </w:p>
    <w:p w14:paraId="40C8E1A6" w14:textId="3878DB44" w:rsidR="007813DC" w:rsidRDefault="007813DC" w:rsidP="007813DC">
      <w:pPr>
        <w:pStyle w:val="BulletsMIRB"/>
        <w:rPr>
          <w:lang w:val="fr-CA"/>
        </w:rPr>
      </w:pPr>
      <w:r w:rsidRPr="007813DC">
        <w:rPr>
          <w:lang w:val="fr-CA"/>
        </w:rPr>
        <w:t>Le MNS final a été sauvegardé en .IMG pour la livraison au MRNO.</w:t>
      </w:r>
    </w:p>
    <w:p w14:paraId="2A810908" w14:textId="081525B1" w:rsidR="007813DC" w:rsidRPr="007813DC" w:rsidRDefault="007813DC" w:rsidP="007813DC">
      <w:pPr>
        <w:pStyle w:val="BodyAccessibleTextMIRB"/>
        <w:rPr>
          <w:lang w:val="fr-CA"/>
        </w:rPr>
      </w:pPr>
      <w:r w:rsidRPr="007813DC">
        <w:rPr>
          <w:lang w:val="fr-CA"/>
        </w:rPr>
        <w:t>En l’absence d’un MN</w:t>
      </w:r>
      <w:r>
        <w:rPr>
          <w:lang w:val="fr-CA"/>
        </w:rPr>
        <w:t>E</w:t>
      </w:r>
      <w:r w:rsidRPr="007813DC">
        <w:rPr>
          <w:lang w:val="fr-CA"/>
        </w:rPr>
        <w:t xml:space="preserve"> existant, le programme d’extraction automatique du terrain (EAT) de BAE a été utilisé pour traiter les modèles stéréoscopiques de niveau 1 du CNA afin de produire des MN</w:t>
      </w:r>
      <w:r>
        <w:rPr>
          <w:lang w:val="fr-CA"/>
        </w:rPr>
        <w:t>E</w:t>
      </w:r>
      <w:r w:rsidRPr="007813DC">
        <w:rPr>
          <w:lang w:val="fr-CA"/>
        </w:rPr>
        <w:t xml:space="preserve"> appropriés pour l’ortho. Une fois l’aérotriangulation terminée, le nuage de points du MNS a été généré à l’échelle d’orthophoto souhaitée pour produire des points. Les données ont ensuite été traitées au moyen d’un algorithme calculant la valeur X, Y, Z pour chaque pilier du MNS dans le nuage de points. Ce processus comprend les couples stéréoscopiques le long de la ligne de vol à partir des canaux panchromatiques arrière, avant et nadir disponibles à partir des données recueillies sur la zone du projet. Le MNS généré est un «</w:t>
      </w:r>
      <w:r w:rsidR="00527CC6">
        <w:rPr>
          <w:lang w:val="fr-CA"/>
        </w:rPr>
        <w:t> </w:t>
      </w:r>
      <w:r w:rsidRPr="007813DC">
        <w:rPr>
          <w:lang w:val="fr-CA"/>
        </w:rPr>
        <w:t>MNS à surface réfléchissante</w:t>
      </w:r>
      <w:r w:rsidR="00527CC6">
        <w:rPr>
          <w:lang w:val="fr-CA"/>
        </w:rPr>
        <w:t> </w:t>
      </w:r>
      <w:r w:rsidRPr="007813DC">
        <w:rPr>
          <w:lang w:val="fr-CA"/>
        </w:rPr>
        <w:t>» qui fournit des données d’élévation sur le sol ouvert ainsi que sur les caractéristiques en surface, notamment les bâtiments, les arbres et la végétation. Pour produire le MN</w:t>
      </w:r>
      <w:r>
        <w:rPr>
          <w:lang w:val="fr-CA"/>
        </w:rPr>
        <w:t>E</w:t>
      </w:r>
      <w:r w:rsidRPr="007813DC">
        <w:rPr>
          <w:lang w:val="fr-CA"/>
        </w:rPr>
        <w:t>, les caractéristiques au-dessus du sol ont été supprimées.</w:t>
      </w:r>
    </w:p>
    <w:p w14:paraId="33444EAD" w14:textId="6244E772" w:rsidR="007813DC" w:rsidRPr="007813DC" w:rsidRDefault="007813DC" w:rsidP="007813DC">
      <w:pPr>
        <w:pStyle w:val="BodyAccessibleTextMIRB"/>
        <w:rPr>
          <w:lang w:val="fr-CA"/>
        </w:rPr>
      </w:pPr>
      <w:r w:rsidRPr="007813DC">
        <w:rPr>
          <w:lang w:val="fr-CA"/>
        </w:rPr>
        <w:t>Pour ce faire, une routine de filtrage automatisée a été utilisée pour créer un MN</w:t>
      </w:r>
      <w:r>
        <w:rPr>
          <w:lang w:val="fr-CA"/>
        </w:rPr>
        <w:t>E</w:t>
      </w:r>
      <w:r w:rsidRPr="007813DC">
        <w:rPr>
          <w:lang w:val="fr-CA"/>
        </w:rPr>
        <w:t xml:space="preserve"> de qualité ortho à l’aide des logiciels commerciaux SimActive et TerraScan/TerraModeler. La routine de filtrage automatisé identifie et enlève la plupart des caractéristiques au-dessus du sol, y compris la végétation et les bâtiments. </w:t>
      </w:r>
    </w:p>
    <w:p w14:paraId="5244AA0A" w14:textId="5EB68FC2" w:rsidR="007813DC" w:rsidRPr="007813DC" w:rsidRDefault="007813DC" w:rsidP="007813DC">
      <w:pPr>
        <w:pStyle w:val="BodyAccessibleTextMIRB"/>
        <w:rPr>
          <w:lang w:val="fr-CA"/>
        </w:rPr>
      </w:pPr>
      <w:r w:rsidRPr="007813DC">
        <w:rPr>
          <w:lang w:val="fr-CA"/>
        </w:rPr>
        <w:lastRenderedPageBreak/>
        <w:t>Les techniciens de l’entrepreneur ont ensuite effectué un CQ pour s’assurer que la qualité de la surface répondait aux exigences d’orthorectification. Tous les problèmes de filtrage qui ont une incidence sur la qualité ortho ont été corrigés par l’édition manuelle du nuage de points. Les piliers de sol du nuage de points du MNS ont ensuite été triangulés et interpolés en un produit raster de MN</w:t>
      </w:r>
      <w:r w:rsidR="008B0E7D">
        <w:rPr>
          <w:lang w:val="fr-CA"/>
        </w:rPr>
        <w:t>E</w:t>
      </w:r>
      <w:r w:rsidRPr="007813DC">
        <w:rPr>
          <w:lang w:val="fr-CA"/>
        </w:rPr>
        <w:t>. Le MN</w:t>
      </w:r>
      <w:r w:rsidR="008B0E7D">
        <w:rPr>
          <w:lang w:val="fr-CA"/>
        </w:rPr>
        <w:t>E</w:t>
      </w:r>
      <w:r w:rsidRPr="007813DC">
        <w:rPr>
          <w:lang w:val="fr-CA"/>
        </w:rPr>
        <w:t xml:space="preserve"> final produit est utilisé dans la rectification différentielle de l’imagerie brute. Aucune évaluation de l’exactitude du MN</w:t>
      </w:r>
      <w:r w:rsidR="008B0E7D">
        <w:rPr>
          <w:lang w:val="fr-CA"/>
        </w:rPr>
        <w:t>E</w:t>
      </w:r>
      <w:r w:rsidRPr="007813DC">
        <w:rPr>
          <w:lang w:val="fr-CA"/>
        </w:rPr>
        <w:t xml:space="preserve"> final n’a été effectuée par rapport aux points de contrôle.</w:t>
      </w:r>
    </w:p>
    <w:p w14:paraId="5A50F0B8" w14:textId="0576726C" w:rsidR="007813DC" w:rsidRDefault="007813DC" w:rsidP="007813DC">
      <w:pPr>
        <w:pStyle w:val="Heading2NoNumbersMIRB"/>
        <w:rPr>
          <w:lang w:val="fr-CA"/>
        </w:rPr>
      </w:pPr>
      <w:bookmarkStart w:id="88" w:name="_Toc237519729"/>
      <w:r w:rsidRPr="007813DC">
        <w:rPr>
          <w:lang w:val="fr-CA"/>
        </w:rPr>
        <w:t>Flux de travail des extrants du processus</w:t>
      </w:r>
      <w:bookmarkEnd w:id="88"/>
    </w:p>
    <w:p w14:paraId="0675E9A6" w14:textId="78F00235" w:rsidR="007813DC" w:rsidRDefault="007813DC" w:rsidP="007813DC">
      <w:pPr>
        <w:pStyle w:val="BodyAccessibleTextMIRB"/>
        <w:spacing w:after="0"/>
        <w:rPr>
          <w:lang w:val="fr-CA"/>
        </w:rPr>
      </w:pPr>
      <w:r w:rsidRPr="007813DC">
        <w:rPr>
          <w:lang w:val="fr-CA"/>
        </w:rPr>
        <w:t>Le processus d’élaboration du MN</w:t>
      </w:r>
      <w:r w:rsidR="008B0E7D">
        <w:rPr>
          <w:lang w:val="fr-CA"/>
        </w:rPr>
        <w:t>E</w:t>
      </w:r>
      <w:r w:rsidRPr="007813DC">
        <w:rPr>
          <w:lang w:val="fr-CA"/>
        </w:rPr>
        <w:t xml:space="preserve"> comporte essentiellement cinq étapes :</w:t>
      </w:r>
    </w:p>
    <w:p w14:paraId="4D5D6043" w14:textId="528D3897" w:rsidR="007813DC" w:rsidRPr="007813DC" w:rsidRDefault="007813DC" w:rsidP="007813DC">
      <w:pPr>
        <w:pStyle w:val="BulletsMIRB"/>
        <w:spacing w:before="0"/>
        <w:rPr>
          <w:lang w:val="fr-CA"/>
        </w:rPr>
      </w:pPr>
      <w:r w:rsidRPr="007813DC">
        <w:rPr>
          <w:lang w:val="fr-CA"/>
        </w:rPr>
        <w:t>Acquérir des images.</w:t>
      </w:r>
    </w:p>
    <w:p w14:paraId="1242D783" w14:textId="6CBF9C2E" w:rsidR="007813DC" w:rsidRPr="007813DC" w:rsidRDefault="007813DC" w:rsidP="007813DC">
      <w:pPr>
        <w:pStyle w:val="BulletsMIRB"/>
        <w:rPr>
          <w:lang w:val="fr-CA"/>
        </w:rPr>
      </w:pPr>
      <w:r w:rsidRPr="007813DC">
        <w:rPr>
          <w:lang w:val="fr-CA"/>
        </w:rPr>
        <w:t>Effectuer une correspondance semi-globale d’autocorrélation des pixels (SGM) à l’aide d’images qui se chevauchent pour produire les piliers de nuage de points du MNS.</w:t>
      </w:r>
    </w:p>
    <w:p w14:paraId="29528905" w14:textId="74D084A6" w:rsidR="007813DC" w:rsidRPr="007813DC" w:rsidRDefault="007813DC" w:rsidP="007813DC">
      <w:pPr>
        <w:pStyle w:val="BulletsMIRB"/>
        <w:rPr>
          <w:lang w:val="fr-CA"/>
        </w:rPr>
      </w:pPr>
      <w:r w:rsidRPr="007813DC">
        <w:rPr>
          <w:lang w:val="fr-CA"/>
        </w:rPr>
        <w:t>Filtrer, éditer, modifier et autrement traiter le nuage de points du MNS pour produire un nuage de points modifié composé de points étant classés «</w:t>
      </w:r>
      <w:r w:rsidR="004C44DD">
        <w:rPr>
          <w:lang w:val="fr-CA"/>
        </w:rPr>
        <w:t> </w:t>
      </w:r>
      <w:r w:rsidRPr="007813DC">
        <w:rPr>
          <w:lang w:val="fr-CA"/>
        </w:rPr>
        <w:t>sol</w:t>
      </w:r>
      <w:r w:rsidR="004C44DD">
        <w:rPr>
          <w:lang w:val="fr-CA"/>
        </w:rPr>
        <w:t> </w:t>
      </w:r>
      <w:r w:rsidRPr="007813DC">
        <w:rPr>
          <w:lang w:val="fr-CA"/>
        </w:rPr>
        <w:t>», «</w:t>
      </w:r>
      <w:r w:rsidR="004C44DD">
        <w:rPr>
          <w:lang w:val="fr-CA"/>
        </w:rPr>
        <w:t> </w:t>
      </w:r>
      <w:r w:rsidRPr="007813DC">
        <w:rPr>
          <w:lang w:val="fr-CA"/>
        </w:rPr>
        <w:t>non classés</w:t>
      </w:r>
      <w:r w:rsidR="004C44DD">
        <w:rPr>
          <w:lang w:val="fr-CA"/>
        </w:rPr>
        <w:t> </w:t>
      </w:r>
      <w:r w:rsidRPr="007813DC">
        <w:rPr>
          <w:lang w:val="fr-CA"/>
        </w:rPr>
        <w:t>» et «</w:t>
      </w:r>
      <w:r w:rsidR="004C44DD">
        <w:rPr>
          <w:lang w:val="fr-CA"/>
        </w:rPr>
        <w:t> </w:t>
      </w:r>
      <w:r w:rsidRPr="007813DC">
        <w:rPr>
          <w:lang w:val="fr-CA"/>
        </w:rPr>
        <w:t>bruit</w:t>
      </w:r>
      <w:r w:rsidR="004C44DD">
        <w:rPr>
          <w:lang w:val="fr-CA"/>
        </w:rPr>
        <w:t> </w:t>
      </w:r>
      <w:r w:rsidRPr="007813DC">
        <w:rPr>
          <w:lang w:val="fr-CA"/>
        </w:rPr>
        <w:t>».</w:t>
      </w:r>
    </w:p>
    <w:p w14:paraId="5E5F42C8" w14:textId="32DB3C25" w:rsidR="007813DC" w:rsidRPr="007813DC" w:rsidRDefault="007813DC" w:rsidP="007813DC">
      <w:pPr>
        <w:pStyle w:val="BulletsMIRB"/>
        <w:rPr>
          <w:lang w:val="fr-CA"/>
        </w:rPr>
      </w:pPr>
      <w:r w:rsidRPr="007813DC">
        <w:rPr>
          <w:lang w:val="fr-CA"/>
        </w:rPr>
        <w:t>Trianguler les piliers du nuage de points en format RTI.</w:t>
      </w:r>
    </w:p>
    <w:p w14:paraId="0791D4D1" w14:textId="5328A92C" w:rsidR="007813DC" w:rsidRPr="007813DC" w:rsidRDefault="007813DC" w:rsidP="007813DC">
      <w:pPr>
        <w:pStyle w:val="BulletsMIRB"/>
        <w:spacing w:after="0"/>
        <w:rPr>
          <w:lang w:val="fr-CA"/>
        </w:rPr>
      </w:pPr>
      <w:r w:rsidRPr="007813DC">
        <w:rPr>
          <w:lang w:val="fr-CA"/>
        </w:rPr>
        <w:t>Interpoler le RTI vers un MN</w:t>
      </w:r>
      <w:r w:rsidR="008B0E7D">
        <w:rPr>
          <w:lang w:val="fr-CA"/>
        </w:rPr>
        <w:t>E</w:t>
      </w:r>
      <w:r w:rsidRPr="007813DC">
        <w:rPr>
          <w:lang w:val="fr-CA"/>
        </w:rPr>
        <w:t xml:space="preserve"> matriciel en format IMG.</w:t>
      </w:r>
    </w:p>
    <w:p w14:paraId="194C6E78" w14:textId="3AF64B5A" w:rsidR="007813DC" w:rsidRDefault="007813DC" w:rsidP="007813DC">
      <w:pPr>
        <w:pStyle w:val="BodyAccessibleTextMIRB"/>
        <w:spacing w:after="0"/>
        <w:rPr>
          <w:lang w:val="fr-CA"/>
        </w:rPr>
      </w:pPr>
      <w:r w:rsidRPr="007813DC">
        <w:rPr>
          <w:lang w:val="fr-CA"/>
        </w:rPr>
        <w:t>Ce processus peut être conceptualisé visuellement par l’ensemble d’images suivant (voir la figure 24). L’image finale est une vue 3D simulée du MN</w:t>
      </w:r>
      <w:r w:rsidR="008B0E7D">
        <w:rPr>
          <w:lang w:val="fr-CA"/>
        </w:rPr>
        <w:t>E</w:t>
      </w:r>
      <w:r w:rsidRPr="007813DC">
        <w:rPr>
          <w:lang w:val="fr-CA"/>
        </w:rPr>
        <w:t xml:space="preserve"> en relief ombré.</w:t>
      </w:r>
    </w:p>
    <w:p w14:paraId="0C3DE79C" w14:textId="77777777" w:rsidR="007813DC" w:rsidRDefault="007813DC" w:rsidP="007813DC">
      <w:pPr>
        <w:pStyle w:val="BodyAccessibleTextMIRB"/>
        <w:keepNext/>
        <w:spacing w:after="0"/>
      </w:pPr>
      <w:r w:rsidRPr="007813DC">
        <w:rPr>
          <w:noProof/>
          <w:lang w:val="fr-CA" w:bidi="fr-CA"/>
        </w:rPr>
        <w:drawing>
          <wp:inline distT="0" distB="0" distL="0" distR="0" wp14:anchorId="7BDAEFB2" wp14:editId="0AA3A4AF">
            <wp:extent cx="5943600" cy="2244090"/>
            <wp:effectExtent l="0" t="0" r="0" b="3810"/>
            <wp:docPr id="6" name="Image 6" descr="Figure 25 : Processus d’élaboration du MNE du POCO 20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 6" descr="Figure 25 : Processus d’élaboration du MNE du POCO 2016"/>
                    <pic:cNvPicPr/>
                  </pic:nvPicPr>
                  <pic:blipFill>
                    <a:blip r:embed="rId49"/>
                    <a:stretch>
                      <a:fillRect/>
                    </a:stretch>
                  </pic:blipFill>
                  <pic:spPr>
                    <a:xfrm>
                      <a:off x="0" y="0"/>
                      <a:ext cx="5943600" cy="2244090"/>
                    </a:xfrm>
                    <a:prstGeom prst="rect">
                      <a:avLst/>
                    </a:prstGeom>
                  </pic:spPr>
                </pic:pic>
              </a:graphicData>
            </a:graphic>
          </wp:inline>
        </w:drawing>
      </w:r>
    </w:p>
    <w:p w14:paraId="105E1266" w14:textId="3FD7D71A" w:rsidR="007813DC" w:rsidRDefault="007813DC" w:rsidP="005850F3">
      <w:pPr>
        <w:pStyle w:val="Caption"/>
        <w:spacing w:before="0" w:after="0"/>
        <w:rPr>
          <w:lang w:val="fr-CA"/>
        </w:rPr>
      </w:pPr>
      <w:bookmarkStart w:id="89" w:name="_Toc237519690"/>
      <w:r w:rsidRPr="007813DC">
        <w:rPr>
          <w:lang w:val="fr-CA"/>
        </w:rPr>
        <w:t xml:space="preserve">Figure </w:t>
      </w:r>
      <w:r w:rsidRPr="007813DC">
        <w:rPr>
          <w:lang w:val="fr-CA"/>
        </w:rPr>
        <w:fldChar w:fldCharType="begin"/>
      </w:r>
      <w:r w:rsidRPr="007813DC">
        <w:rPr>
          <w:lang w:val="fr-CA"/>
        </w:rPr>
        <w:instrText xml:space="preserve"> SEQ Figure \* ARABIC </w:instrText>
      </w:r>
      <w:r w:rsidRPr="007813DC">
        <w:rPr>
          <w:lang w:val="fr-CA"/>
        </w:rPr>
        <w:fldChar w:fldCharType="separate"/>
      </w:r>
      <w:r w:rsidR="005850F3">
        <w:rPr>
          <w:noProof/>
          <w:lang w:val="fr-CA"/>
        </w:rPr>
        <w:t>25</w:t>
      </w:r>
      <w:r w:rsidRPr="007813DC">
        <w:rPr>
          <w:lang w:val="fr-CA"/>
        </w:rPr>
        <w:fldChar w:fldCharType="end"/>
      </w:r>
      <w:r>
        <w:rPr>
          <w:lang w:val="fr-CA"/>
        </w:rPr>
        <w:t> :</w:t>
      </w:r>
      <w:r w:rsidRPr="007813DC">
        <w:rPr>
          <w:lang w:val="fr-CA"/>
        </w:rPr>
        <w:t xml:space="preserve"> Processus d’élaboration du MN</w:t>
      </w:r>
      <w:r>
        <w:rPr>
          <w:lang w:val="fr-CA"/>
        </w:rPr>
        <w:t>E</w:t>
      </w:r>
      <w:r w:rsidRPr="007813DC">
        <w:rPr>
          <w:lang w:val="fr-CA"/>
        </w:rPr>
        <w:t xml:space="preserve"> du POCO 2016</w:t>
      </w:r>
      <w:bookmarkEnd w:id="89"/>
    </w:p>
    <w:p w14:paraId="308B1257" w14:textId="1F739140" w:rsidR="005850F3" w:rsidRPr="005850F3" w:rsidRDefault="005850F3" w:rsidP="005850F3">
      <w:pPr>
        <w:pStyle w:val="BodyAccessibleTextMIRB"/>
        <w:spacing w:after="0"/>
        <w:rPr>
          <w:lang w:val="fr-CA"/>
        </w:rPr>
      </w:pPr>
      <w:r w:rsidRPr="005850F3">
        <w:rPr>
          <w:lang w:val="fr-CA"/>
        </w:rPr>
        <w:lastRenderedPageBreak/>
        <w:t>À une échelle de 1:500, le processus peut être visualisé plus en détail (voir les figures 2</w:t>
      </w:r>
      <w:r>
        <w:rPr>
          <w:lang w:val="fr-CA"/>
        </w:rPr>
        <w:t>6</w:t>
      </w:r>
      <w:r w:rsidRPr="005850F3">
        <w:rPr>
          <w:lang w:val="fr-CA"/>
        </w:rPr>
        <w:t xml:space="preserve"> à 2</w:t>
      </w:r>
      <w:r>
        <w:rPr>
          <w:lang w:val="fr-CA"/>
        </w:rPr>
        <w:t>8</w:t>
      </w:r>
      <w:r w:rsidRPr="005850F3">
        <w:rPr>
          <w:lang w:val="fr-CA"/>
        </w:rPr>
        <w:t>).</w:t>
      </w:r>
    </w:p>
    <w:p w14:paraId="5EE96309" w14:textId="77777777" w:rsidR="005850F3" w:rsidRDefault="005850F3" w:rsidP="005850F3">
      <w:pPr>
        <w:pStyle w:val="BodyAccessibleTextMIRB"/>
        <w:keepNext/>
        <w:spacing w:after="0"/>
      </w:pPr>
      <w:r w:rsidRPr="005850F3">
        <w:rPr>
          <w:rFonts w:eastAsiaTheme="minorHAnsi"/>
          <w:noProof/>
          <w:lang w:val="fr-CA" w:bidi="fr-CA"/>
        </w:rPr>
        <w:drawing>
          <wp:inline distT="0" distB="0" distL="0" distR="0" wp14:anchorId="388712B8" wp14:editId="6F676E59">
            <wp:extent cx="5943600" cy="3282315"/>
            <wp:effectExtent l="0" t="0" r="0" b="0"/>
            <wp:docPr id="13" name="Image 13" descr="Figure 26 : Piliers de nuages de points classifiés au sol après avoir filtré les caractéristiques de surface de la végét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 13" descr="Figure 26 : Piliers de nuages de points classifiés au sol après avoir filtré les caractéristiques de surface de la végétation."/>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5943600" cy="3282315"/>
                    </a:xfrm>
                    <a:prstGeom prst="rect">
                      <a:avLst/>
                    </a:prstGeom>
                    <a:noFill/>
                    <a:ln>
                      <a:noFill/>
                    </a:ln>
                  </pic:spPr>
                </pic:pic>
              </a:graphicData>
            </a:graphic>
          </wp:inline>
        </w:drawing>
      </w:r>
    </w:p>
    <w:p w14:paraId="707157FA" w14:textId="72D1EADA" w:rsidR="007813DC" w:rsidRDefault="005850F3" w:rsidP="005850F3">
      <w:pPr>
        <w:pStyle w:val="Caption"/>
        <w:spacing w:before="0"/>
        <w:rPr>
          <w:lang w:val="fr-CA"/>
        </w:rPr>
      </w:pPr>
      <w:bookmarkStart w:id="90" w:name="_Toc237519691"/>
      <w:r w:rsidRPr="005850F3">
        <w:rPr>
          <w:lang w:val="fr-CA"/>
        </w:rPr>
        <w:t xml:space="preserve">Figure </w:t>
      </w:r>
      <w:r w:rsidRPr="005850F3">
        <w:rPr>
          <w:lang w:val="fr-CA"/>
        </w:rPr>
        <w:fldChar w:fldCharType="begin"/>
      </w:r>
      <w:r w:rsidRPr="005850F3">
        <w:rPr>
          <w:lang w:val="fr-CA"/>
        </w:rPr>
        <w:instrText xml:space="preserve"> SEQ Figure \* ARABIC </w:instrText>
      </w:r>
      <w:r w:rsidRPr="005850F3">
        <w:rPr>
          <w:lang w:val="fr-CA"/>
        </w:rPr>
        <w:fldChar w:fldCharType="separate"/>
      </w:r>
      <w:r>
        <w:rPr>
          <w:noProof/>
          <w:lang w:val="fr-CA"/>
        </w:rPr>
        <w:t>26</w:t>
      </w:r>
      <w:r w:rsidRPr="005850F3">
        <w:rPr>
          <w:lang w:val="fr-CA"/>
        </w:rPr>
        <w:fldChar w:fldCharType="end"/>
      </w:r>
      <w:r>
        <w:rPr>
          <w:lang w:val="fr-CA"/>
        </w:rPr>
        <w:t> :</w:t>
      </w:r>
      <w:r w:rsidRPr="005850F3">
        <w:rPr>
          <w:lang w:val="fr-CA"/>
        </w:rPr>
        <w:t xml:space="preserve"> Piliers de nuages de points classifiés au sol après avoir filtré les caractéristiques de surface de la végétation</w:t>
      </w:r>
      <w:bookmarkEnd w:id="90"/>
    </w:p>
    <w:p w14:paraId="745B4ADC" w14:textId="77777777" w:rsidR="005850F3" w:rsidRDefault="005850F3" w:rsidP="005850F3">
      <w:pPr>
        <w:pStyle w:val="BodyAccessibleTextMIRB"/>
        <w:keepNext/>
        <w:spacing w:after="0"/>
      </w:pPr>
      <w:r w:rsidRPr="005850F3">
        <w:rPr>
          <w:noProof/>
          <w:lang w:val="fr-CA" w:bidi="fr-CA"/>
        </w:rPr>
        <w:drawing>
          <wp:inline distT="0" distB="0" distL="0" distR="0" wp14:anchorId="7C00E95E" wp14:editId="2EED89C0">
            <wp:extent cx="5943600" cy="3282315"/>
            <wp:effectExtent l="0" t="0" r="0" b="0"/>
            <wp:docPr id="14" name="Image 14" descr="Figure 27 : Résultat du réseau triangulé irrégulier produit à partir de piliers au s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age 14" descr="Figure 27 : Résultat du réseau triangulé irrégulier produit à partir de piliers au sol."/>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5943600" cy="3282315"/>
                    </a:xfrm>
                    <a:prstGeom prst="rect">
                      <a:avLst/>
                    </a:prstGeom>
                    <a:noFill/>
                    <a:ln>
                      <a:noFill/>
                    </a:ln>
                  </pic:spPr>
                </pic:pic>
              </a:graphicData>
            </a:graphic>
          </wp:inline>
        </w:drawing>
      </w:r>
    </w:p>
    <w:p w14:paraId="67B1D12C" w14:textId="7A2BB137" w:rsidR="005850F3" w:rsidRPr="005850F3" w:rsidRDefault="005850F3" w:rsidP="005850F3">
      <w:pPr>
        <w:pStyle w:val="Caption"/>
        <w:rPr>
          <w:lang w:val="fr-CA"/>
        </w:rPr>
      </w:pPr>
      <w:bookmarkStart w:id="91" w:name="_Toc237519692"/>
      <w:r w:rsidRPr="005850F3">
        <w:rPr>
          <w:lang w:val="fr-CA"/>
        </w:rPr>
        <w:t xml:space="preserve">Figure </w:t>
      </w:r>
      <w:r w:rsidRPr="005850F3">
        <w:rPr>
          <w:lang w:val="fr-CA"/>
        </w:rPr>
        <w:fldChar w:fldCharType="begin"/>
      </w:r>
      <w:r w:rsidRPr="005850F3">
        <w:rPr>
          <w:lang w:val="fr-CA"/>
        </w:rPr>
        <w:instrText xml:space="preserve"> SEQ Figure \* ARABIC </w:instrText>
      </w:r>
      <w:r w:rsidRPr="005850F3">
        <w:rPr>
          <w:lang w:val="fr-CA"/>
        </w:rPr>
        <w:fldChar w:fldCharType="separate"/>
      </w:r>
      <w:r>
        <w:rPr>
          <w:noProof/>
          <w:lang w:val="fr-CA"/>
        </w:rPr>
        <w:t>27</w:t>
      </w:r>
      <w:r w:rsidRPr="005850F3">
        <w:rPr>
          <w:lang w:val="fr-CA"/>
        </w:rPr>
        <w:fldChar w:fldCharType="end"/>
      </w:r>
      <w:r>
        <w:rPr>
          <w:lang w:val="fr-CA"/>
        </w:rPr>
        <w:t> :</w:t>
      </w:r>
      <w:r w:rsidRPr="005850F3">
        <w:rPr>
          <w:lang w:val="fr-CA"/>
        </w:rPr>
        <w:t xml:space="preserve"> Résultat du réseau triangulé irrégulier produit à partir de piliers au sol</w:t>
      </w:r>
      <w:bookmarkEnd w:id="91"/>
    </w:p>
    <w:p w14:paraId="3F8A139A" w14:textId="77777777" w:rsidR="005850F3" w:rsidRDefault="005850F3" w:rsidP="005850F3">
      <w:pPr>
        <w:pStyle w:val="BodyAccessibleTextMIRB"/>
        <w:keepNext/>
      </w:pPr>
      <w:r w:rsidRPr="005850F3">
        <w:rPr>
          <w:rFonts w:eastAsiaTheme="minorHAnsi" w:cs="Arial"/>
          <w:noProof/>
          <w:szCs w:val="24"/>
          <w:lang w:val="fr-CA" w:bidi="fr-CA"/>
        </w:rPr>
        <w:lastRenderedPageBreak/>
        <w:drawing>
          <wp:inline distT="0" distB="0" distL="0" distR="0" wp14:anchorId="02E3D561" wp14:editId="3E4846BA">
            <wp:extent cx="5943600" cy="3282315"/>
            <wp:effectExtent l="0" t="0" r="0" b="0"/>
            <wp:docPr id="15" name="Image 15" descr="Figure 28 : Relief ombragé du MNE interpolé à partir du RTI aligné sur les piliers au sol du nuage de poi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age 15" descr="Figure 28 : Relief ombragé du MNE interpolé à partir du RTI aligné sur les piliers au sol du nuage de points."/>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5943600" cy="3282315"/>
                    </a:xfrm>
                    <a:prstGeom prst="rect">
                      <a:avLst/>
                    </a:prstGeom>
                    <a:noFill/>
                    <a:ln>
                      <a:noFill/>
                    </a:ln>
                  </pic:spPr>
                </pic:pic>
              </a:graphicData>
            </a:graphic>
          </wp:inline>
        </w:drawing>
      </w:r>
    </w:p>
    <w:p w14:paraId="3BD8765A" w14:textId="77777777" w:rsidR="00847E8D" w:rsidRDefault="005850F3" w:rsidP="005850F3">
      <w:pPr>
        <w:pStyle w:val="Caption"/>
        <w:rPr>
          <w:lang w:val="fr-CA" w:bidi="fr-CA"/>
        </w:rPr>
      </w:pPr>
      <w:bookmarkStart w:id="92" w:name="_Toc237519693"/>
      <w:r w:rsidRPr="005850F3">
        <w:rPr>
          <w:lang w:val="fr-CA"/>
        </w:rPr>
        <w:t xml:space="preserve">Figure </w:t>
      </w:r>
      <w:r w:rsidRPr="005850F3">
        <w:rPr>
          <w:lang w:val="fr-CA"/>
        </w:rPr>
        <w:fldChar w:fldCharType="begin"/>
      </w:r>
      <w:r w:rsidRPr="005850F3">
        <w:rPr>
          <w:lang w:val="fr-CA"/>
        </w:rPr>
        <w:instrText xml:space="preserve"> SEQ Figure \* ARABIC </w:instrText>
      </w:r>
      <w:r w:rsidRPr="005850F3">
        <w:rPr>
          <w:lang w:val="fr-CA"/>
        </w:rPr>
        <w:fldChar w:fldCharType="separate"/>
      </w:r>
      <w:r w:rsidRPr="005850F3">
        <w:rPr>
          <w:noProof/>
          <w:lang w:val="fr-CA"/>
        </w:rPr>
        <w:t>28</w:t>
      </w:r>
      <w:r w:rsidRPr="005850F3">
        <w:rPr>
          <w:lang w:val="fr-CA"/>
        </w:rPr>
        <w:fldChar w:fldCharType="end"/>
      </w:r>
      <w:r>
        <w:rPr>
          <w:lang w:val="fr-CA"/>
        </w:rPr>
        <w:t> :</w:t>
      </w:r>
      <w:r w:rsidRPr="005850F3">
        <w:rPr>
          <w:lang w:val="fr-CA" w:bidi="fr-CA"/>
        </w:rPr>
        <w:t xml:space="preserve"> Relief ombragé du MN</w:t>
      </w:r>
      <w:r w:rsidR="008B0E7D">
        <w:rPr>
          <w:lang w:val="fr-CA" w:bidi="fr-CA"/>
        </w:rPr>
        <w:t>E</w:t>
      </w:r>
      <w:r w:rsidRPr="005850F3">
        <w:rPr>
          <w:lang w:val="fr-CA" w:bidi="fr-CA"/>
        </w:rPr>
        <w:t xml:space="preserve"> interpolé à partir du RTI aligné sur les piliers au sol du nuage de points</w:t>
      </w:r>
      <w:bookmarkEnd w:id="92"/>
    </w:p>
    <w:p w14:paraId="3124CD7B" w14:textId="77777777" w:rsidR="004C44DD" w:rsidRDefault="004C44DD" w:rsidP="004C44DD">
      <w:pPr>
        <w:pStyle w:val="BodyAccessibleTextMIRB"/>
        <w:rPr>
          <w:lang w:val="fr-CA" w:bidi="fr-CA"/>
        </w:rPr>
      </w:pPr>
    </w:p>
    <w:p w14:paraId="18E64A00" w14:textId="793A8D47" w:rsidR="004C44DD" w:rsidRPr="004C44DD" w:rsidRDefault="004C44DD" w:rsidP="004C44DD">
      <w:pPr>
        <w:pStyle w:val="BodyAccessibleTextMIRB"/>
        <w:rPr>
          <w:lang w:val="fr-CA" w:bidi="fr-CA"/>
        </w:rPr>
        <w:sectPr w:rsidR="004C44DD" w:rsidRPr="004C44DD" w:rsidSect="001E404A">
          <w:pgSz w:w="12240" w:h="15840"/>
          <w:pgMar w:top="1440" w:right="1440" w:bottom="1440" w:left="1440" w:header="432" w:footer="720" w:gutter="0"/>
          <w:cols w:space="720"/>
          <w:docGrid w:linePitch="360"/>
        </w:sectPr>
      </w:pPr>
    </w:p>
    <w:p w14:paraId="46E07B67" w14:textId="5D5A693C" w:rsidR="00E93A66" w:rsidRPr="00564398" w:rsidRDefault="00A451ED" w:rsidP="00DF3D64">
      <w:pPr>
        <w:pStyle w:val="BodyAccessibleTextMIRB"/>
        <w:tabs>
          <w:tab w:val="left" w:pos="4176"/>
        </w:tabs>
        <w:spacing w:before="12600" w:after="0" w:line="240" w:lineRule="auto"/>
        <w:rPr>
          <w:lang w:val="fr-CA"/>
        </w:rPr>
      </w:pPr>
      <w:r w:rsidRPr="00564398">
        <w:rPr>
          <w:lang w:val="fr-CA"/>
        </w:rPr>
        <w:lastRenderedPageBreak/>
        <w:t xml:space="preserve">Version </w:t>
      </w:r>
      <w:r w:rsidR="00C331CF" w:rsidRPr="00564398">
        <w:rPr>
          <w:lang w:val="fr-CA"/>
        </w:rPr>
        <w:t>2</w:t>
      </w:r>
      <w:r w:rsidR="00DF3D64" w:rsidRPr="00564398">
        <w:rPr>
          <w:lang w:val="fr-CA"/>
        </w:rPr>
        <w:t>324</w:t>
      </w:r>
      <w:r w:rsidR="00C331CF" w:rsidRPr="00564398">
        <w:rPr>
          <w:lang w:val="fr-CA"/>
        </w:rPr>
        <w:t>.1</w:t>
      </w:r>
      <w:r w:rsidR="00DF3D64" w:rsidRPr="00564398">
        <w:rPr>
          <w:lang w:val="fr-CA"/>
        </w:rPr>
        <w:tab/>
      </w:r>
    </w:p>
    <w:sectPr w:rsidR="00E93A66" w:rsidRPr="00564398" w:rsidSect="001C3CE4">
      <w:footerReference w:type="default" r:id="rId53"/>
      <w:pgSz w:w="12240" w:h="15840" w:code="1"/>
      <w:pgMar w:top="1440" w:right="1440" w:bottom="1440" w:left="1440" w:header="432"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8D2D6C" w14:textId="77777777" w:rsidR="003828EB" w:rsidRDefault="003828EB" w:rsidP="00166BDE">
      <w:r>
        <w:separator/>
      </w:r>
    </w:p>
  </w:endnote>
  <w:endnote w:type="continuationSeparator" w:id="0">
    <w:p w14:paraId="3A989257" w14:textId="77777777" w:rsidR="003828EB" w:rsidRDefault="003828EB" w:rsidP="00166BD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5002EFF" w:usb1="C200ACFF"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86732065"/>
      <w:docPartObj>
        <w:docPartGallery w:val="Page Numbers (Bottom of Page)"/>
        <w:docPartUnique/>
      </w:docPartObj>
    </w:sdtPr>
    <w:sdtEndPr>
      <w:rPr>
        <w:noProof/>
      </w:rPr>
    </w:sdtEndPr>
    <w:sdtContent>
      <w:p w14:paraId="66FF4BBE" w14:textId="77777777" w:rsidR="007E3E8A" w:rsidRDefault="007E3E8A">
        <w:pPr>
          <w:pStyle w:val="Footer"/>
          <w:jc w:val="right"/>
        </w:pPr>
        <w:r w:rsidRPr="00F56911">
          <w:rPr>
            <w:sz w:val="24"/>
          </w:rPr>
          <w:fldChar w:fldCharType="begin"/>
        </w:r>
        <w:r w:rsidRPr="00F56911">
          <w:rPr>
            <w:sz w:val="24"/>
          </w:rPr>
          <w:instrText xml:space="preserve"> PAGE   \* MERGEFORMAT </w:instrText>
        </w:r>
        <w:r w:rsidRPr="00F56911">
          <w:rPr>
            <w:sz w:val="24"/>
          </w:rPr>
          <w:fldChar w:fldCharType="separate"/>
        </w:r>
        <w:r>
          <w:rPr>
            <w:noProof/>
            <w:sz w:val="24"/>
          </w:rPr>
          <w:t>4</w:t>
        </w:r>
        <w:r w:rsidRPr="00F56911">
          <w:rPr>
            <w:noProof/>
            <w:sz w:val="24"/>
          </w:rPr>
          <w:fldChar w:fldCharType="end"/>
        </w:r>
      </w:p>
    </w:sdtContent>
  </w:sdt>
  <w:p w14:paraId="6B09ABB6" w14:textId="77777777" w:rsidR="007E3E8A" w:rsidRPr="00F56911" w:rsidRDefault="007E3E8A" w:rsidP="00F5691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06595131"/>
      <w:docPartObj>
        <w:docPartGallery w:val="Page Numbers (Bottom of Page)"/>
        <w:docPartUnique/>
      </w:docPartObj>
    </w:sdtPr>
    <w:sdtEndPr>
      <w:rPr>
        <w:noProof/>
        <w:sz w:val="24"/>
        <w:szCs w:val="24"/>
      </w:rPr>
    </w:sdtEndPr>
    <w:sdtContent>
      <w:p w14:paraId="32CFF0C0" w14:textId="77777777" w:rsidR="007E3E8A" w:rsidRPr="00F307EC" w:rsidRDefault="007E3E8A">
        <w:pPr>
          <w:pStyle w:val="Footer"/>
          <w:jc w:val="right"/>
          <w:rPr>
            <w:sz w:val="24"/>
            <w:szCs w:val="24"/>
          </w:rPr>
        </w:pPr>
        <w:r w:rsidRPr="00F307EC">
          <w:rPr>
            <w:sz w:val="24"/>
            <w:szCs w:val="24"/>
          </w:rPr>
          <w:fldChar w:fldCharType="begin"/>
        </w:r>
        <w:r w:rsidRPr="00F307EC">
          <w:rPr>
            <w:sz w:val="24"/>
            <w:szCs w:val="24"/>
          </w:rPr>
          <w:instrText xml:space="preserve"> PAGE   \* MERGEFORMAT </w:instrText>
        </w:r>
        <w:r w:rsidRPr="00F307EC">
          <w:rPr>
            <w:sz w:val="24"/>
            <w:szCs w:val="24"/>
          </w:rPr>
          <w:fldChar w:fldCharType="separate"/>
        </w:r>
        <w:r w:rsidRPr="00F307EC">
          <w:rPr>
            <w:noProof/>
            <w:sz w:val="24"/>
            <w:szCs w:val="24"/>
          </w:rPr>
          <w:t>2</w:t>
        </w:r>
        <w:r w:rsidRPr="00F307EC">
          <w:rPr>
            <w:noProof/>
            <w:sz w:val="24"/>
            <w:szCs w:val="24"/>
          </w:rPr>
          <w:fldChar w:fldCharType="end"/>
        </w:r>
      </w:p>
    </w:sdtContent>
  </w:sdt>
  <w:p w14:paraId="6E53B2D0" w14:textId="77777777" w:rsidR="007E3E8A" w:rsidRPr="00F56911" w:rsidRDefault="007E3E8A" w:rsidP="00F5691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2B471C" w14:textId="77777777" w:rsidR="003828EB" w:rsidRDefault="003828EB" w:rsidP="00166BDE">
      <w:r>
        <w:separator/>
      </w:r>
    </w:p>
  </w:footnote>
  <w:footnote w:type="continuationSeparator" w:id="0">
    <w:p w14:paraId="239882E2" w14:textId="77777777" w:rsidR="003828EB" w:rsidRDefault="003828EB" w:rsidP="00166BD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A7A36D" w14:textId="77777777" w:rsidR="007E3E8A" w:rsidRDefault="0005655D" w:rsidP="00166BDE">
    <w:pPr>
      <w:pStyle w:val="Header"/>
      <w:jc w:val="right"/>
    </w:pPr>
    <w:r>
      <w:rPr>
        <w:noProof/>
      </w:rPr>
      <w:drawing>
        <wp:inline distT="0" distB="0" distL="0" distR="0" wp14:anchorId="3300B36E" wp14:editId="6FE5C051">
          <wp:extent cx="1847850" cy="739140"/>
          <wp:effectExtent l="0" t="0" r="0" b="0"/>
          <wp:docPr id="712060787" name="Picture 71206078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4980798" name="Picture 1564980798">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847850" cy="73914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F402AD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C4B4D83C"/>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33F6CF8C"/>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27CB2A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FEEA0692"/>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EA963B70"/>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344A5BFA"/>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FBBE49A0"/>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3C446C08"/>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08282DA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FD10799"/>
    <w:multiLevelType w:val="multilevel"/>
    <w:tmpl w:val="89F2AB30"/>
    <w:styleLink w:val="NumberedHeadingsMIRB"/>
    <w:lvl w:ilvl="0">
      <w:start w:val="1"/>
      <w:numFmt w:val="decimal"/>
      <w:pStyle w:val="Heading1MIRBTopofPage"/>
      <w:suff w:val="space"/>
      <w:lvlText w:val="%1."/>
      <w:lvlJc w:val="left"/>
      <w:pPr>
        <w:ind w:left="360" w:hanging="360"/>
      </w:pPr>
      <w:rPr>
        <w:rFonts w:hint="default"/>
      </w:rPr>
    </w:lvl>
    <w:lvl w:ilvl="1">
      <w:start w:val="1"/>
      <w:numFmt w:val="decimal"/>
      <w:pStyle w:val="Heading2MIRB"/>
      <w:suff w:val="space"/>
      <w:lvlText w:val="%1.%2"/>
      <w:lvlJc w:val="left"/>
      <w:pPr>
        <w:ind w:left="360" w:hanging="360"/>
      </w:pPr>
      <w:rPr>
        <w:rFonts w:hint="default"/>
      </w:rPr>
    </w:lvl>
    <w:lvl w:ilvl="2">
      <w:start w:val="1"/>
      <w:numFmt w:val="decimal"/>
      <w:pStyle w:val="Heading3MIRB"/>
      <w:suff w:val="space"/>
      <w:lvlText w:val="%1.%2.%3"/>
      <w:lvlJc w:val="left"/>
      <w:pPr>
        <w:ind w:left="504" w:hanging="504"/>
      </w:pPr>
      <w:rPr>
        <w:rFonts w:hint="default"/>
      </w:rPr>
    </w:lvl>
    <w:lvl w:ilvl="3">
      <w:start w:val="1"/>
      <w:numFmt w:val="decimal"/>
      <w:pStyle w:val="Heading4MIRB"/>
      <w:suff w:val="space"/>
      <w:lvlText w:val="%1.%2.%3.%4"/>
      <w:lvlJc w:val="left"/>
      <w:pPr>
        <w:ind w:left="720" w:hanging="720"/>
      </w:pPr>
      <w:rPr>
        <w:rFonts w:hint="default"/>
      </w:rPr>
    </w:lvl>
    <w:lvl w:ilvl="4">
      <w:start w:val="1"/>
      <w:numFmt w:val="decimal"/>
      <w:suff w:val="space"/>
      <w:lvlText w:val="%1.%2.%3.%4.%5"/>
      <w:lvlJc w:val="left"/>
      <w:pPr>
        <w:ind w:left="720" w:hanging="72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30E7EDD"/>
    <w:multiLevelType w:val="multilevel"/>
    <w:tmpl w:val="3A3C717A"/>
    <w:lvl w:ilvl="0">
      <w:start w:val="1"/>
      <w:numFmt w:val="decimal"/>
      <w:lvlText w:val="%1."/>
      <w:lvlJc w:val="left"/>
      <w:pPr>
        <w:ind w:left="360" w:hanging="360"/>
      </w:pPr>
      <w:rPr>
        <w:rFonts w:hint="default"/>
        <w:color w:val="0B1A2E" w:themeColor="accent3" w:themeShade="80"/>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244824DE"/>
    <w:multiLevelType w:val="multilevel"/>
    <w:tmpl w:val="25F241CA"/>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6D9029F"/>
    <w:multiLevelType w:val="multilevel"/>
    <w:tmpl w:val="4992DB98"/>
    <w:lvl w:ilvl="0">
      <w:start w:val="1"/>
      <w:numFmt w:val="decimal"/>
      <w:pStyle w:val="NumberedListMIRB"/>
      <w:lvlText w:val="%1."/>
      <w:lvlJc w:val="left"/>
      <w:pPr>
        <w:ind w:left="360" w:hanging="360"/>
      </w:pPr>
      <w:rPr>
        <w:color w:val="0B1A2E" w:themeColor="accent3" w:themeShade="80"/>
      </w:rPr>
    </w:lvl>
    <w:lvl w:ilvl="1">
      <w:start w:val="1"/>
      <w:numFmt w:val="decimal"/>
      <w:lvlText w:val="%1.%2."/>
      <w:lvlJc w:val="left"/>
      <w:pPr>
        <w:ind w:left="792" w:hanging="432"/>
      </w:pPr>
      <w:rPr>
        <w:color w:val="0B1A2E" w:themeColor="accent3" w:themeShade="80"/>
      </w:rPr>
    </w:lvl>
    <w:lvl w:ilvl="2">
      <w:start w:val="1"/>
      <w:numFmt w:val="decimal"/>
      <w:lvlText w:val="%1.%2.%3."/>
      <w:lvlJc w:val="left"/>
      <w:pPr>
        <w:ind w:left="1224" w:hanging="504"/>
      </w:pPr>
      <w:rPr>
        <w:color w:val="0B1A2E" w:themeColor="accent3" w:themeShade="80"/>
      </w:rPr>
    </w:lvl>
    <w:lvl w:ilvl="3">
      <w:start w:val="1"/>
      <w:numFmt w:val="decimal"/>
      <w:lvlText w:val="%1.%2.%3.%4."/>
      <w:lvlJc w:val="left"/>
      <w:pPr>
        <w:ind w:left="1728" w:hanging="648"/>
      </w:pPr>
      <w:rPr>
        <w:color w:val="0B1A2E" w:themeColor="accent3" w:themeShade="80"/>
      </w:rPr>
    </w:lvl>
    <w:lvl w:ilvl="4">
      <w:start w:val="1"/>
      <w:numFmt w:val="decimal"/>
      <w:lvlText w:val="%1.%2.%3.%4.%5."/>
      <w:lvlJc w:val="left"/>
      <w:pPr>
        <w:ind w:left="2232" w:hanging="792"/>
      </w:pPr>
      <w:rPr>
        <w:color w:val="0B1A2E" w:themeColor="accent3" w:themeShade="80"/>
      </w:rPr>
    </w:lvl>
    <w:lvl w:ilvl="5">
      <w:start w:val="1"/>
      <w:numFmt w:val="decimal"/>
      <w:lvlText w:val="%1.%2.%3.%4.%5.%6."/>
      <w:lvlJc w:val="left"/>
      <w:pPr>
        <w:ind w:left="2736" w:hanging="936"/>
      </w:pPr>
      <w:rPr>
        <w:color w:val="0B1A2E" w:themeColor="accent3" w:themeShade="80"/>
      </w:rPr>
    </w:lvl>
    <w:lvl w:ilvl="6">
      <w:start w:val="1"/>
      <w:numFmt w:val="decimal"/>
      <w:lvlText w:val="%1.%2.%3.%4.%5.%6.%7."/>
      <w:lvlJc w:val="left"/>
      <w:pPr>
        <w:ind w:left="3240" w:hanging="1080"/>
      </w:pPr>
      <w:rPr>
        <w:color w:val="0B1A2E" w:themeColor="accent3" w:themeShade="80"/>
      </w:rPr>
    </w:lvl>
    <w:lvl w:ilvl="7">
      <w:start w:val="1"/>
      <w:numFmt w:val="decimal"/>
      <w:lvlText w:val="%1.%2.%3.%4.%5.%6.%7.%8."/>
      <w:lvlJc w:val="left"/>
      <w:pPr>
        <w:ind w:left="3744" w:hanging="1224"/>
      </w:pPr>
      <w:rPr>
        <w:color w:val="0B1A2E" w:themeColor="accent3" w:themeShade="80"/>
      </w:rPr>
    </w:lvl>
    <w:lvl w:ilvl="8">
      <w:start w:val="1"/>
      <w:numFmt w:val="decimal"/>
      <w:lvlText w:val="%1.%2.%3.%4.%5.%6.%7.%8.%9."/>
      <w:lvlJc w:val="left"/>
      <w:pPr>
        <w:ind w:left="4320" w:hanging="1440"/>
      </w:pPr>
    </w:lvl>
  </w:abstractNum>
  <w:abstractNum w:abstractNumId="14" w15:restartNumberingAfterBreak="0">
    <w:nsid w:val="384B5ADE"/>
    <w:multiLevelType w:val="multilevel"/>
    <w:tmpl w:val="1D803D7E"/>
    <w:lvl w:ilvl="0">
      <w:start w:val="1"/>
      <w:numFmt w:val="decimal"/>
      <w:lvlText w:val="%1"/>
      <w:lvlJc w:val="left"/>
      <w:pPr>
        <w:tabs>
          <w:tab w:val="num" w:pos="864"/>
        </w:tabs>
        <w:ind w:left="864" w:hanging="864"/>
      </w:pPr>
      <w:rPr>
        <w:rFonts w:hint="default"/>
      </w:rPr>
    </w:lvl>
    <w:lvl w:ilvl="1">
      <w:start w:val="1"/>
      <w:numFmt w:val="decimal"/>
      <w:lvlText w:val="%1.%2"/>
      <w:lvlJc w:val="left"/>
      <w:pPr>
        <w:tabs>
          <w:tab w:val="num" w:pos="576"/>
        </w:tabs>
        <w:ind w:left="576" w:hanging="576"/>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5" w15:restartNumberingAfterBreak="0">
    <w:nsid w:val="686D6393"/>
    <w:multiLevelType w:val="multilevel"/>
    <w:tmpl w:val="2086FC04"/>
    <w:styleLink w:val="NumberedListwith5LevelsMIRB"/>
    <w:lvl w:ilvl="0">
      <w:start w:val="1"/>
      <w:numFmt w:val="decimal"/>
      <w:lvlText w:val="%1)"/>
      <w:lvlJc w:val="left"/>
      <w:pPr>
        <w:ind w:left="360" w:hanging="360"/>
      </w:pPr>
      <w:rPr>
        <w:rFonts w:ascii="Arial" w:hAnsi="Arial" w:hint="default"/>
        <w:color w:val="112845" w:themeColor="accent3" w:themeShade="BF"/>
        <w:sz w:val="32"/>
      </w:rPr>
    </w:lvl>
    <w:lvl w:ilvl="1">
      <w:start w:val="1"/>
      <w:numFmt w:val="decimal"/>
      <w:lvlText w:val="%2"/>
      <w:lvlJc w:val="left"/>
      <w:pPr>
        <w:ind w:left="720" w:hanging="360"/>
      </w:pPr>
      <w:rPr>
        <w:rFonts w:ascii="Arial" w:hAnsi="Arial" w:hint="default"/>
        <w:color w:val="0B1A2E" w:themeColor="accent3" w:themeShade="80"/>
        <w:sz w:val="28"/>
      </w:rPr>
    </w:lvl>
    <w:lvl w:ilvl="2">
      <w:start w:val="1"/>
      <w:numFmt w:val="lowerRoman"/>
      <w:lvlText w:val="%3)"/>
      <w:lvlJc w:val="left"/>
      <w:pPr>
        <w:ind w:left="1080" w:hanging="360"/>
      </w:pPr>
      <w:rPr>
        <w:rFonts w:ascii="Arial" w:hAnsi="Arial" w:hint="default"/>
        <w:color w:val="0B1A2E" w:themeColor="accent3" w:themeShade="80"/>
        <w:sz w:val="24"/>
      </w:rPr>
    </w:lvl>
    <w:lvl w:ilvl="3">
      <w:start w:val="1"/>
      <w:numFmt w:val="decimal"/>
      <w:lvlText w:val="(%4)"/>
      <w:lvlJc w:val="left"/>
      <w:pPr>
        <w:ind w:left="1440" w:hanging="360"/>
      </w:pPr>
      <w:rPr>
        <w:rFonts w:ascii="Arial" w:hAnsi="Arial" w:hint="default"/>
        <w:color w:val="595959"/>
        <w:sz w:val="24"/>
      </w:rPr>
    </w:lvl>
    <w:lvl w:ilvl="4">
      <w:start w:val="1"/>
      <w:numFmt w:val="lowerLetter"/>
      <w:lvlText w:val="(%5)"/>
      <w:lvlJc w:val="left"/>
      <w:pPr>
        <w:ind w:left="1800" w:hanging="360"/>
      </w:pPr>
      <w:rPr>
        <w:rFonts w:ascii="Arial" w:hAnsi="Arial" w:hint="default"/>
        <w:b w:val="0"/>
        <w:color w:val="auto"/>
        <w:sz w:val="24"/>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6D3562E7"/>
    <w:multiLevelType w:val="hybridMultilevel"/>
    <w:tmpl w:val="FA0A1174"/>
    <w:lvl w:ilvl="0" w:tplc="8A82416A">
      <w:start w:val="1"/>
      <w:numFmt w:val="bullet"/>
      <w:pStyle w:val="BulletsMIRB"/>
      <w:lvlText w:val=""/>
      <w:lvlJc w:val="left"/>
      <w:pPr>
        <w:ind w:left="720" w:hanging="360"/>
      </w:pPr>
      <w:rPr>
        <w:rFonts w:ascii="Symbol" w:hAnsi="Symbol" w:hint="default"/>
        <w:color w:val="112845" w:themeColor="accent3" w:themeShade="BF"/>
      </w:rPr>
    </w:lvl>
    <w:lvl w:ilvl="1" w:tplc="10090001">
      <w:start w:val="1"/>
      <w:numFmt w:val="bullet"/>
      <w:lvlText w:val=""/>
      <w:lvlJc w:val="left"/>
      <w:pPr>
        <w:ind w:left="1440" w:hanging="360"/>
      </w:pPr>
      <w:rPr>
        <w:rFonts w:ascii="Symbol" w:hAnsi="Symbol" w:hint="default"/>
      </w:rPr>
    </w:lvl>
    <w:lvl w:ilvl="2" w:tplc="10090005">
      <w:start w:val="1"/>
      <w:numFmt w:val="bullet"/>
      <w:lvlText w:val=""/>
      <w:lvlJc w:val="left"/>
      <w:pPr>
        <w:ind w:left="2160" w:hanging="360"/>
      </w:pPr>
      <w:rPr>
        <w:rFonts w:ascii="Wingdings" w:hAnsi="Wingdings" w:hint="default"/>
      </w:rPr>
    </w:lvl>
    <w:lvl w:ilvl="3" w:tplc="1009000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num w:numId="1" w16cid:durableId="612130164">
    <w:abstractNumId w:val="16"/>
  </w:num>
  <w:num w:numId="2" w16cid:durableId="15277894">
    <w:abstractNumId w:val="11"/>
  </w:num>
  <w:num w:numId="3" w16cid:durableId="438574171">
    <w:abstractNumId w:val="16"/>
  </w:num>
  <w:num w:numId="4" w16cid:durableId="223949897">
    <w:abstractNumId w:val="11"/>
  </w:num>
  <w:num w:numId="5" w16cid:durableId="231736811">
    <w:abstractNumId w:val="9"/>
  </w:num>
  <w:num w:numId="6" w16cid:durableId="1989674657">
    <w:abstractNumId w:val="7"/>
  </w:num>
  <w:num w:numId="7" w16cid:durableId="1008413422">
    <w:abstractNumId w:val="6"/>
  </w:num>
  <w:num w:numId="8" w16cid:durableId="1314482533">
    <w:abstractNumId w:val="5"/>
  </w:num>
  <w:num w:numId="9" w16cid:durableId="305009827">
    <w:abstractNumId w:val="4"/>
  </w:num>
  <w:num w:numId="10" w16cid:durableId="1865288736">
    <w:abstractNumId w:val="8"/>
  </w:num>
  <w:num w:numId="11" w16cid:durableId="415977541">
    <w:abstractNumId w:val="3"/>
  </w:num>
  <w:num w:numId="12" w16cid:durableId="376711142">
    <w:abstractNumId w:val="2"/>
  </w:num>
  <w:num w:numId="13" w16cid:durableId="1027563151">
    <w:abstractNumId w:val="1"/>
  </w:num>
  <w:num w:numId="14" w16cid:durableId="625738882">
    <w:abstractNumId w:val="0"/>
  </w:num>
  <w:num w:numId="15" w16cid:durableId="511996607">
    <w:abstractNumId w:val="11"/>
    <w:lvlOverride w:ilvl="0">
      <w:startOverride w:val="1"/>
    </w:lvlOverride>
  </w:num>
  <w:num w:numId="16" w16cid:durableId="727455011">
    <w:abstractNumId w:val="16"/>
  </w:num>
  <w:num w:numId="17" w16cid:durableId="23362236">
    <w:abstractNumId w:val="11"/>
  </w:num>
  <w:num w:numId="18" w16cid:durableId="966084541">
    <w:abstractNumId w:val="15"/>
  </w:num>
  <w:num w:numId="19" w16cid:durableId="440027496">
    <w:abstractNumId w:val="13"/>
  </w:num>
  <w:num w:numId="20" w16cid:durableId="1717898255">
    <w:abstractNumId w:val="10"/>
  </w:num>
  <w:num w:numId="21" w16cid:durableId="170544750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93679401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2094350104">
    <w:abstractNumId w:val="14"/>
  </w:num>
  <w:num w:numId="24" w16cid:durableId="1849175769">
    <w:abstractNumId w:val="10"/>
  </w:num>
  <w:num w:numId="25" w16cid:durableId="328413358">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10"/>
  <w:embedSystemFonts/>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63AEA"/>
    <w:rsid w:val="00002568"/>
    <w:rsid w:val="000032B5"/>
    <w:rsid w:val="00005CD2"/>
    <w:rsid w:val="00007B66"/>
    <w:rsid w:val="000140AC"/>
    <w:rsid w:val="00015014"/>
    <w:rsid w:val="0001634E"/>
    <w:rsid w:val="00017E2D"/>
    <w:rsid w:val="0002017F"/>
    <w:rsid w:val="00021A0D"/>
    <w:rsid w:val="000223EC"/>
    <w:rsid w:val="00024AA5"/>
    <w:rsid w:val="00026387"/>
    <w:rsid w:val="000263FF"/>
    <w:rsid w:val="0002784E"/>
    <w:rsid w:val="00031008"/>
    <w:rsid w:val="00032052"/>
    <w:rsid w:val="00032558"/>
    <w:rsid w:val="00034E6C"/>
    <w:rsid w:val="0003783D"/>
    <w:rsid w:val="00042C12"/>
    <w:rsid w:val="00047E11"/>
    <w:rsid w:val="00047E5E"/>
    <w:rsid w:val="000501A6"/>
    <w:rsid w:val="00051064"/>
    <w:rsid w:val="00052243"/>
    <w:rsid w:val="0005655D"/>
    <w:rsid w:val="0005719B"/>
    <w:rsid w:val="0006156F"/>
    <w:rsid w:val="00063AEA"/>
    <w:rsid w:val="00071204"/>
    <w:rsid w:val="000718A0"/>
    <w:rsid w:val="0007423E"/>
    <w:rsid w:val="00075B55"/>
    <w:rsid w:val="00077B79"/>
    <w:rsid w:val="0008379B"/>
    <w:rsid w:val="00084A03"/>
    <w:rsid w:val="00086BA1"/>
    <w:rsid w:val="00094836"/>
    <w:rsid w:val="0009620E"/>
    <w:rsid w:val="0009769E"/>
    <w:rsid w:val="00097CBB"/>
    <w:rsid w:val="000A2FD7"/>
    <w:rsid w:val="000A4B41"/>
    <w:rsid w:val="000A5E37"/>
    <w:rsid w:val="000A6FB6"/>
    <w:rsid w:val="000A76E0"/>
    <w:rsid w:val="000B0090"/>
    <w:rsid w:val="000B2C50"/>
    <w:rsid w:val="000B2D1A"/>
    <w:rsid w:val="000B52A0"/>
    <w:rsid w:val="000B53F9"/>
    <w:rsid w:val="000C197F"/>
    <w:rsid w:val="000C23C9"/>
    <w:rsid w:val="000C3AFA"/>
    <w:rsid w:val="000C5C17"/>
    <w:rsid w:val="000D0B10"/>
    <w:rsid w:val="000D3789"/>
    <w:rsid w:val="000D577E"/>
    <w:rsid w:val="000D6A89"/>
    <w:rsid w:val="000E0613"/>
    <w:rsid w:val="000E3E6A"/>
    <w:rsid w:val="000E6CBD"/>
    <w:rsid w:val="000F0E9A"/>
    <w:rsid w:val="0010004B"/>
    <w:rsid w:val="00100763"/>
    <w:rsid w:val="00110AFF"/>
    <w:rsid w:val="001143A9"/>
    <w:rsid w:val="001172F4"/>
    <w:rsid w:val="00122C2B"/>
    <w:rsid w:val="00123623"/>
    <w:rsid w:val="00126411"/>
    <w:rsid w:val="0013053B"/>
    <w:rsid w:val="00130AD3"/>
    <w:rsid w:val="001326D2"/>
    <w:rsid w:val="00134BA2"/>
    <w:rsid w:val="001353BA"/>
    <w:rsid w:val="00136D83"/>
    <w:rsid w:val="00141DE2"/>
    <w:rsid w:val="00141E94"/>
    <w:rsid w:val="0014355C"/>
    <w:rsid w:val="00144134"/>
    <w:rsid w:val="001467F1"/>
    <w:rsid w:val="00147038"/>
    <w:rsid w:val="0015374D"/>
    <w:rsid w:val="00160BC8"/>
    <w:rsid w:val="001636A8"/>
    <w:rsid w:val="00163FCB"/>
    <w:rsid w:val="0016470E"/>
    <w:rsid w:val="00165B56"/>
    <w:rsid w:val="00165F11"/>
    <w:rsid w:val="00166BDE"/>
    <w:rsid w:val="0017051E"/>
    <w:rsid w:val="00174599"/>
    <w:rsid w:val="0017639F"/>
    <w:rsid w:val="001769CA"/>
    <w:rsid w:val="001822EC"/>
    <w:rsid w:val="001847B2"/>
    <w:rsid w:val="0018540F"/>
    <w:rsid w:val="001854E5"/>
    <w:rsid w:val="00185704"/>
    <w:rsid w:val="0018608E"/>
    <w:rsid w:val="00192418"/>
    <w:rsid w:val="001932E1"/>
    <w:rsid w:val="00195037"/>
    <w:rsid w:val="001966D6"/>
    <w:rsid w:val="001A08C3"/>
    <w:rsid w:val="001A6F20"/>
    <w:rsid w:val="001B6949"/>
    <w:rsid w:val="001C13A3"/>
    <w:rsid w:val="001C1657"/>
    <w:rsid w:val="001C16F5"/>
    <w:rsid w:val="001C3CE4"/>
    <w:rsid w:val="001C43A4"/>
    <w:rsid w:val="001C47DB"/>
    <w:rsid w:val="001D008B"/>
    <w:rsid w:val="001D2700"/>
    <w:rsid w:val="001E0449"/>
    <w:rsid w:val="001E404A"/>
    <w:rsid w:val="001E4D97"/>
    <w:rsid w:val="001E4F6C"/>
    <w:rsid w:val="001E5353"/>
    <w:rsid w:val="001F0562"/>
    <w:rsid w:val="001F33E5"/>
    <w:rsid w:val="001F5F62"/>
    <w:rsid w:val="002044B9"/>
    <w:rsid w:val="00205581"/>
    <w:rsid w:val="0020702E"/>
    <w:rsid w:val="00207444"/>
    <w:rsid w:val="00207CFA"/>
    <w:rsid w:val="0021181F"/>
    <w:rsid w:val="002137D9"/>
    <w:rsid w:val="002146DD"/>
    <w:rsid w:val="00214AA6"/>
    <w:rsid w:val="002218EF"/>
    <w:rsid w:val="00225A9D"/>
    <w:rsid w:val="002272CB"/>
    <w:rsid w:val="002277DA"/>
    <w:rsid w:val="002319B4"/>
    <w:rsid w:val="00237E52"/>
    <w:rsid w:val="00250188"/>
    <w:rsid w:val="00250B3B"/>
    <w:rsid w:val="0025168A"/>
    <w:rsid w:val="00252B3B"/>
    <w:rsid w:val="002533BB"/>
    <w:rsid w:val="00253838"/>
    <w:rsid w:val="00253B5E"/>
    <w:rsid w:val="00254CF7"/>
    <w:rsid w:val="002574C1"/>
    <w:rsid w:val="00263E6E"/>
    <w:rsid w:val="00267594"/>
    <w:rsid w:val="002738BF"/>
    <w:rsid w:val="00277D3E"/>
    <w:rsid w:val="00281B57"/>
    <w:rsid w:val="00282C54"/>
    <w:rsid w:val="00286076"/>
    <w:rsid w:val="002861F1"/>
    <w:rsid w:val="00286EA1"/>
    <w:rsid w:val="00287A4D"/>
    <w:rsid w:val="00291272"/>
    <w:rsid w:val="00293B91"/>
    <w:rsid w:val="002944BB"/>
    <w:rsid w:val="00294DAA"/>
    <w:rsid w:val="00296531"/>
    <w:rsid w:val="002973B4"/>
    <w:rsid w:val="002A03E5"/>
    <w:rsid w:val="002A0C1C"/>
    <w:rsid w:val="002A720B"/>
    <w:rsid w:val="002B01F4"/>
    <w:rsid w:val="002B3497"/>
    <w:rsid w:val="002B67CB"/>
    <w:rsid w:val="002B7003"/>
    <w:rsid w:val="002B7181"/>
    <w:rsid w:val="002B7B3B"/>
    <w:rsid w:val="002C7A93"/>
    <w:rsid w:val="002D1049"/>
    <w:rsid w:val="002D27F8"/>
    <w:rsid w:val="002E3710"/>
    <w:rsid w:val="002E3C6E"/>
    <w:rsid w:val="002E7936"/>
    <w:rsid w:val="002F2887"/>
    <w:rsid w:val="002F3C1B"/>
    <w:rsid w:val="002F7786"/>
    <w:rsid w:val="003003BB"/>
    <w:rsid w:val="003003EC"/>
    <w:rsid w:val="003017CC"/>
    <w:rsid w:val="003029A0"/>
    <w:rsid w:val="00302DCE"/>
    <w:rsid w:val="0031444A"/>
    <w:rsid w:val="00316331"/>
    <w:rsid w:val="00320C04"/>
    <w:rsid w:val="0032272A"/>
    <w:rsid w:val="00323638"/>
    <w:rsid w:val="00330720"/>
    <w:rsid w:val="00331209"/>
    <w:rsid w:val="00332CDA"/>
    <w:rsid w:val="003331F8"/>
    <w:rsid w:val="0033604A"/>
    <w:rsid w:val="00336F90"/>
    <w:rsid w:val="003415B0"/>
    <w:rsid w:val="00344432"/>
    <w:rsid w:val="00346075"/>
    <w:rsid w:val="003473D2"/>
    <w:rsid w:val="00352E3C"/>
    <w:rsid w:val="00353A61"/>
    <w:rsid w:val="00353D80"/>
    <w:rsid w:val="003570F8"/>
    <w:rsid w:val="003640C4"/>
    <w:rsid w:val="003702FC"/>
    <w:rsid w:val="00370836"/>
    <w:rsid w:val="00370B07"/>
    <w:rsid w:val="003828EB"/>
    <w:rsid w:val="003904A4"/>
    <w:rsid w:val="00390663"/>
    <w:rsid w:val="003932B1"/>
    <w:rsid w:val="003957EE"/>
    <w:rsid w:val="00396D91"/>
    <w:rsid w:val="003A44D2"/>
    <w:rsid w:val="003A6E58"/>
    <w:rsid w:val="003A7A87"/>
    <w:rsid w:val="003A7B6A"/>
    <w:rsid w:val="003A7E4C"/>
    <w:rsid w:val="003B1E19"/>
    <w:rsid w:val="003B3063"/>
    <w:rsid w:val="003B6A07"/>
    <w:rsid w:val="003C2836"/>
    <w:rsid w:val="003C4151"/>
    <w:rsid w:val="003C706A"/>
    <w:rsid w:val="003D1D18"/>
    <w:rsid w:val="003D1F04"/>
    <w:rsid w:val="003D6DF7"/>
    <w:rsid w:val="003D7577"/>
    <w:rsid w:val="003D7B85"/>
    <w:rsid w:val="003E0883"/>
    <w:rsid w:val="003E1244"/>
    <w:rsid w:val="003E2703"/>
    <w:rsid w:val="003E3ECE"/>
    <w:rsid w:val="003E4697"/>
    <w:rsid w:val="003E4DD3"/>
    <w:rsid w:val="003E518C"/>
    <w:rsid w:val="003E7543"/>
    <w:rsid w:val="003E7719"/>
    <w:rsid w:val="003F0C60"/>
    <w:rsid w:val="003F17C2"/>
    <w:rsid w:val="003F1AA6"/>
    <w:rsid w:val="00400145"/>
    <w:rsid w:val="00402253"/>
    <w:rsid w:val="0040635D"/>
    <w:rsid w:val="004070D5"/>
    <w:rsid w:val="0041027A"/>
    <w:rsid w:val="0041032E"/>
    <w:rsid w:val="00414B7F"/>
    <w:rsid w:val="00415CAA"/>
    <w:rsid w:val="0041792F"/>
    <w:rsid w:val="00421450"/>
    <w:rsid w:val="0042278F"/>
    <w:rsid w:val="00423C54"/>
    <w:rsid w:val="0042544E"/>
    <w:rsid w:val="00430AB5"/>
    <w:rsid w:val="00431C40"/>
    <w:rsid w:val="00433C56"/>
    <w:rsid w:val="004376DA"/>
    <w:rsid w:val="00442A59"/>
    <w:rsid w:val="00444324"/>
    <w:rsid w:val="0044484A"/>
    <w:rsid w:val="00445F9A"/>
    <w:rsid w:val="0045130D"/>
    <w:rsid w:val="00452486"/>
    <w:rsid w:val="00452F98"/>
    <w:rsid w:val="00453948"/>
    <w:rsid w:val="00457F12"/>
    <w:rsid w:val="00462522"/>
    <w:rsid w:val="00466327"/>
    <w:rsid w:val="004673C9"/>
    <w:rsid w:val="004674E0"/>
    <w:rsid w:val="00470D38"/>
    <w:rsid w:val="00471C42"/>
    <w:rsid w:val="00472BF5"/>
    <w:rsid w:val="00474057"/>
    <w:rsid w:val="0047495F"/>
    <w:rsid w:val="004750F8"/>
    <w:rsid w:val="00475449"/>
    <w:rsid w:val="0047587B"/>
    <w:rsid w:val="00481836"/>
    <w:rsid w:val="004840A2"/>
    <w:rsid w:val="004846B6"/>
    <w:rsid w:val="00485A3D"/>
    <w:rsid w:val="00486C30"/>
    <w:rsid w:val="00490D95"/>
    <w:rsid w:val="004951ED"/>
    <w:rsid w:val="004962C5"/>
    <w:rsid w:val="004A1EEA"/>
    <w:rsid w:val="004A3582"/>
    <w:rsid w:val="004A5C9A"/>
    <w:rsid w:val="004B0DD5"/>
    <w:rsid w:val="004B2B35"/>
    <w:rsid w:val="004B488C"/>
    <w:rsid w:val="004B4D32"/>
    <w:rsid w:val="004C2E9D"/>
    <w:rsid w:val="004C44DD"/>
    <w:rsid w:val="004C7180"/>
    <w:rsid w:val="004C7AC7"/>
    <w:rsid w:val="004D2B7B"/>
    <w:rsid w:val="004D49BA"/>
    <w:rsid w:val="004D57F0"/>
    <w:rsid w:val="004D7B2D"/>
    <w:rsid w:val="004E05FD"/>
    <w:rsid w:val="004E158B"/>
    <w:rsid w:val="004E316C"/>
    <w:rsid w:val="004E4BD9"/>
    <w:rsid w:val="004E6FD8"/>
    <w:rsid w:val="004F09AE"/>
    <w:rsid w:val="004F0C5A"/>
    <w:rsid w:val="004F22D7"/>
    <w:rsid w:val="004F2D1C"/>
    <w:rsid w:val="004F4C57"/>
    <w:rsid w:val="004F4DFC"/>
    <w:rsid w:val="004F5E40"/>
    <w:rsid w:val="00504AD6"/>
    <w:rsid w:val="005057AE"/>
    <w:rsid w:val="00505BC7"/>
    <w:rsid w:val="0050605D"/>
    <w:rsid w:val="00510FC4"/>
    <w:rsid w:val="005117B9"/>
    <w:rsid w:val="00511D53"/>
    <w:rsid w:val="005129D8"/>
    <w:rsid w:val="005163EE"/>
    <w:rsid w:val="00520898"/>
    <w:rsid w:val="00521A6E"/>
    <w:rsid w:val="00521DCD"/>
    <w:rsid w:val="00523971"/>
    <w:rsid w:val="0052623B"/>
    <w:rsid w:val="00527CC6"/>
    <w:rsid w:val="00533DD3"/>
    <w:rsid w:val="0053614E"/>
    <w:rsid w:val="0053638B"/>
    <w:rsid w:val="00542593"/>
    <w:rsid w:val="00542C40"/>
    <w:rsid w:val="00543D82"/>
    <w:rsid w:val="00544E51"/>
    <w:rsid w:val="0054579E"/>
    <w:rsid w:val="00547D56"/>
    <w:rsid w:val="00551FF9"/>
    <w:rsid w:val="0055361C"/>
    <w:rsid w:val="00555EA2"/>
    <w:rsid w:val="0055756A"/>
    <w:rsid w:val="00564398"/>
    <w:rsid w:val="00564730"/>
    <w:rsid w:val="00573687"/>
    <w:rsid w:val="00584A8C"/>
    <w:rsid w:val="005850F3"/>
    <w:rsid w:val="005861C4"/>
    <w:rsid w:val="00594FDE"/>
    <w:rsid w:val="005A0920"/>
    <w:rsid w:val="005A3310"/>
    <w:rsid w:val="005B71BC"/>
    <w:rsid w:val="005B71E7"/>
    <w:rsid w:val="005C3ECD"/>
    <w:rsid w:val="005C40E8"/>
    <w:rsid w:val="005C78FA"/>
    <w:rsid w:val="005D05FA"/>
    <w:rsid w:val="005D0DF6"/>
    <w:rsid w:val="005D14BC"/>
    <w:rsid w:val="005D75C7"/>
    <w:rsid w:val="005E325E"/>
    <w:rsid w:val="005E3613"/>
    <w:rsid w:val="005E3711"/>
    <w:rsid w:val="005E425F"/>
    <w:rsid w:val="005F0C76"/>
    <w:rsid w:val="005F0DCF"/>
    <w:rsid w:val="005F333D"/>
    <w:rsid w:val="005F35E5"/>
    <w:rsid w:val="005F5641"/>
    <w:rsid w:val="005F593D"/>
    <w:rsid w:val="006001D0"/>
    <w:rsid w:val="006067F0"/>
    <w:rsid w:val="006073D4"/>
    <w:rsid w:val="00612131"/>
    <w:rsid w:val="006139C8"/>
    <w:rsid w:val="00614A11"/>
    <w:rsid w:val="00620BAD"/>
    <w:rsid w:val="00624401"/>
    <w:rsid w:val="006244C5"/>
    <w:rsid w:val="00637BAF"/>
    <w:rsid w:val="00637FCA"/>
    <w:rsid w:val="006415AD"/>
    <w:rsid w:val="00641B4B"/>
    <w:rsid w:val="00645195"/>
    <w:rsid w:val="00653C2A"/>
    <w:rsid w:val="00655137"/>
    <w:rsid w:val="00655C95"/>
    <w:rsid w:val="00656FCE"/>
    <w:rsid w:val="00657D86"/>
    <w:rsid w:val="006638B7"/>
    <w:rsid w:val="00667F1F"/>
    <w:rsid w:val="00670A9B"/>
    <w:rsid w:val="0067155C"/>
    <w:rsid w:val="006729F6"/>
    <w:rsid w:val="006747CE"/>
    <w:rsid w:val="00675DCB"/>
    <w:rsid w:val="006777F5"/>
    <w:rsid w:val="00681348"/>
    <w:rsid w:val="00681C6C"/>
    <w:rsid w:val="006858AE"/>
    <w:rsid w:val="00685EE3"/>
    <w:rsid w:val="006903D0"/>
    <w:rsid w:val="00690A61"/>
    <w:rsid w:val="00690E42"/>
    <w:rsid w:val="006924D5"/>
    <w:rsid w:val="00693E01"/>
    <w:rsid w:val="00697302"/>
    <w:rsid w:val="006974BB"/>
    <w:rsid w:val="0069784A"/>
    <w:rsid w:val="006A0A04"/>
    <w:rsid w:val="006A2DBF"/>
    <w:rsid w:val="006A3312"/>
    <w:rsid w:val="006A52E8"/>
    <w:rsid w:val="006A74B3"/>
    <w:rsid w:val="006B2D8C"/>
    <w:rsid w:val="006B3711"/>
    <w:rsid w:val="006B5040"/>
    <w:rsid w:val="006B5917"/>
    <w:rsid w:val="006B7B12"/>
    <w:rsid w:val="006B7BD4"/>
    <w:rsid w:val="006C00B3"/>
    <w:rsid w:val="006C0570"/>
    <w:rsid w:val="006C275F"/>
    <w:rsid w:val="006C27B1"/>
    <w:rsid w:val="006C3816"/>
    <w:rsid w:val="006C4420"/>
    <w:rsid w:val="006C5310"/>
    <w:rsid w:val="006C6920"/>
    <w:rsid w:val="006D3A52"/>
    <w:rsid w:val="006E0AA4"/>
    <w:rsid w:val="006E148D"/>
    <w:rsid w:val="006E7276"/>
    <w:rsid w:val="006E749E"/>
    <w:rsid w:val="006E7956"/>
    <w:rsid w:val="006F263A"/>
    <w:rsid w:val="006F305B"/>
    <w:rsid w:val="006F7A4A"/>
    <w:rsid w:val="00702D03"/>
    <w:rsid w:val="00706F28"/>
    <w:rsid w:val="0071149E"/>
    <w:rsid w:val="0071257B"/>
    <w:rsid w:val="007160F5"/>
    <w:rsid w:val="007167B1"/>
    <w:rsid w:val="00724746"/>
    <w:rsid w:val="00725916"/>
    <w:rsid w:val="00736D3D"/>
    <w:rsid w:val="007401C6"/>
    <w:rsid w:val="007409E7"/>
    <w:rsid w:val="00743792"/>
    <w:rsid w:val="00743E92"/>
    <w:rsid w:val="0074484E"/>
    <w:rsid w:val="007452A5"/>
    <w:rsid w:val="00746045"/>
    <w:rsid w:val="00757684"/>
    <w:rsid w:val="00763CCD"/>
    <w:rsid w:val="00765C28"/>
    <w:rsid w:val="0077153B"/>
    <w:rsid w:val="00774CBD"/>
    <w:rsid w:val="00774FCE"/>
    <w:rsid w:val="00776F22"/>
    <w:rsid w:val="00777A27"/>
    <w:rsid w:val="00777CF1"/>
    <w:rsid w:val="00781344"/>
    <w:rsid w:val="007813DC"/>
    <w:rsid w:val="0078623B"/>
    <w:rsid w:val="007862B1"/>
    <w:rsid w:val="00794D98"/>
    <w:rsid w:val="00797B0A"/>
    <w:rsid w:val="00797F22"/>
    <w:rsid w:val="007A03BA"/>
    <w:rsid w:val="007A0C32"/>
    <w:rsid w:val="007A21F4"/>
    <w:rsid w:val="007A23A1"/>
    <w:rsid w:val="007A2EAE"/>
    <w:rsid w:val="007A485E"/>
    <w:rsid w:val="007A56CF"/>
    <w:rsid w:val="007A62C8"/>
    <w:rsid w:val="007C354E"/>
    <w:rsid w:val="007C6147"/>
    <w:rsid w:val="007D3263"/>
    <w:rsid w:val="007D3717"/>
    <w:rsid w:val="007D7F60"/>
    <w:rsid w:val="007E035A"/>
    <w:rsid w:val="007E3D96"/>
    <w:rsid w:val="007E3E8A"/>
    <w:rsid w:val="007E6A36"/>
    <w:rsid w:val="007E736B"/>
    <w:rsid w:val="007F2DD0"/>
    <w:rsid w:val="0080467E"/>
    <w:rsid w:val="00805060"/>
    <w:rsid w:val="008069B0"/>
    <w:rsid w:val="008077A5"/>
    <w:rsid w:val="008116D7"/>
    <w:rsid w:val="00811851"/>
    <w:rsid w:val="00814529"/>
    <w:rsid w:val="008148A4"/>
    <w:rsid w:val="00815F65"/>
    <w:rsid w:val="00817735"/>
    <w:rsid w:val="00826259"/>
    <w:rsid w:val="00826DC5"/>
    <w:rsid w:val="00833A13"/>
    <w:rsid w:val="008379CD"/>
    <w:rsid w:val="008406BF"/>
    <w:rsid w:val="008436A2"/>
    <w:rsid w:val="00844BCB"/>
    <w:rsid w:val="00846194"/>
    <w:rsid w:val="0084633F"/>
    <w:rsid w:val="00846A2B"/>
    <w:rsid w:val="00847E8D"/>
    <w:rsid w:val="00850B0D"/>
    <w:rsid w:val="00853564"/>
    <w:rsid w:val="008544B9"/>
    <w:rsid w:val="00855297"/>
    <w:rsid w:val="008556D9"/>
    <w:rsid w:val="008605A5"/>
    <w:rsid w:val="00863102"/>
    <w:rsid w:val="00863D6A"/>
    <w:rsid w:val="008671EE"/>
    <w:rsid w:val="0087222B"/>
    <w:rsid w:val="00875492"/>
    <w:rsid w:val="008759D2"/>
    <w:rsid w:val="00875E28"/>
    <w:rsid w:val="0087608A"/>
    <w:rsid w:val="008763B8"/>
    <w:rsid w:val="008767CF"/>
    <w:rsid w:val="00876B8B"/>
    <w:rsid w:val="008770B5"/>
    <w:rsid w:val="0088215A"/>
    <w:rsid w:val="0088392F"/>
    <w:rsid w:val="00886730"/>
    <w:rsid w:val="008902AB"/>
    <w:rsid w:val="00892C63"/>
    <w:rsid w:val="00895312"/>
    <w:rsid w:val="00895341"/>
    <w:rsid w:val="008973F6"/>
    <w:rsid w:val="00897D93"/>
    <w:rsid w:val="008A0440"/>
    <w:rsid w:val="008A1B72"/>
    <w:rsid w:val="008A2969"/>
    <w:rsid w:val="008A34BC"/>
    <w:rsid w:val="008A3EFC"/>
    <w:rsid w:val="008B0E7D"/>
    <w:rsid w:val="008B1CD5"/>
    <w:rsid w:val="008B1D2F"/>
    <w:rsid w:val="008B6912"/>
    <w:rsid w:val="008B6BB8"/>
    <w:rsid w:val="008C1D79"/>
    <w:rsid w:val="008C1DE4"/>
    <w:rsid w:val="008C31B2"/>
    <w:rsid w:val="008C440E"/>
    <w:rsid w:val="008C4C61"/>
    <w:rsid w:val="008C4D8A"/>
    <w:rsid w:val="008C6ABD"/>
    <w:rsid w:val="008C6D6C"/>
    <w:rsid w:val="008D047D"/>
    <w:rsid w:val="008D2386"/>
    <w:rsid w:val="008D36A0"/>
    <w:rsid w:val="008D3DE6"/>
    <w:rsid w:val="008E06E2"/>
    <w:rsid w:val="008E2B1F"/>
    <w:rsid w:val="008E5B02"/>
    <w:rsid w:val="008F2433"/>
    <w:rsid w:val="00901B74"/>
    <w:rsid w:val="00903AD6"/>
    <w:rsid w:val="009060E3"/>
    <w:rsid w:val="00911506"/>
    <w:rsid w:val="00915947"/>
    <w:rsid w:val="00917256"/>
    <w:rsid w:val="00917F10"/>
    <w:rsid w:val="00926B49"/>
    <w:rsid w:val="00926D67"/>
    <w:rsid w:val="00931842"/>
    <w:rsid w:val="00935DAA"/>
    <w:rsid w:val="009379C9"/>
    <w:rsid w:val="00940D69"/>
    <w:rsid w:val="009413E1"/>
    <w:rsid w:val="009453AE"/>
    <w:rsid w:val="0094581F"/>
    <w:rsid w:val="00951D15"/>
    <w:rsid w:val="0095248E"/>
    <w:rsid w:val="009663F8"/>
    <w:rsid w:val="009775D5"/>
    <w:rsid w:val="00983021"/>
    <w:rsid w:val="0098680E"/>
    <w:rsid w:val="00987C72"/>
    <w:rsid w:val="009919E5"/>
    <w:rsid w:val="00992331"/>
    <w:rsid w:val="00995998"/>
    <w:rsid w:val="009A02A3"/>
    <w:rsid w:val="009A1B79"/>
    <w:rsid w:val="009A3FAB"/>
    <w:rsid w:val="009B13B0"/>
    <w:rsid w:val="009B5D53"/>
    <w:rsid w:val="009B64B4"/>
    <w:rsid w:val="009C035F"/>
    <w:rsid w:val="009C4D1B"/>
    <w:rsid w:val="009C6D00"/>
    <w:rsid w:val="009D0883"/>
    <w:rsid w:val="009D08A9"/>
    <w:rsid w:val="009D33CA"/>
    <w:rsid w:val="009E069C"/>
    <w:rsid w:val="009E1F01"/>
    <w:rsid w:val="009E3787"/>
    <w:rsid w:val="009E512F"/>
    <w:rsid w:val="009E6E1A"/>
    <w:rsid w:val="009F1641"/>
    <w:rsid w:val="009F560D"/>
    <w:rsid w:val="009F6939"/>
    <w:rsid w:val="00A0165B"/>
    <w:rsid w:val="00A03806"/>
    <w:rsid w:val="00A076CE"/>
    <w:rsid w:val="00A0788D"/>
    <w:rsid w:val="00A13CBA"/>
    <w:rsid w:val="00A16727"/>
    <w:rsid w:val="00A1680C"/>
    <w:rsid w:val="00A21002"/>
    <w:rsid w:val="00A24D2F"/>
    <w:rsid w:val="00A2594A"/>
    <w:rsid w:val="00A26085"/>
    <w:rsid w:val="00A3135F"/>
    <w:rsid w:val="00A32947"/>
    <w:rsid w:val="00A36E08"/>
    <w:rsid w:val="00A37ABC"/>
    <w:rsid w:val="00A406EC"/>
    <w:rsid w:val="00A4082B"/>
    <w:rsid w:val="00A42234"/>
    <w:rsid w:val="00A423A3"/>
    <w:rsid w:val="00A451ED"/>
    <w:rsid w:val="00A45CC8"/>
    <w:rsid w:val="00A46A15"/>
    <w:rsid w:val="00A51E4C"/>
    <w:rsid w:val="00A51EED"/>
    <w:rsid w:val="00A52531"/>
    <w:rsid w:val="00A54925"/>
    <w:rsid w:val="00A63202"/>
    <w:rsid w:val="00A63EB2"/>
    <w:rsid w:val="00A65645"/>
    <w:rsid w:val="00A73EE1"/>
    <w:rsid w:val="00A75B15"/>
    <w:rsid w:val="00A76477"/>
    <w:rsid w:val="00A76D7E"/>
    <w:rsid w:val="00A77428"/>
    <w:rsid w:val="00A84996"/>
    <w:rsid w:val="00A85B3B"/>
    <w:rsid w:val="00A91830"/>
    <w:rsid w:val="00A96500"/>
    <w:rsid w:val="00A96E59"/>
    <w:rsid w:val="00AA24E4"/>
    <w:rsid w:val="00AA67CF"/>
    <w:rsid w:val="00AB2DB1"/>
    <w:rsid w:val="00AB355B"/>
    <w:rsid w:val="00AB3A8B"/>
    <w:rsid w:val="00AC100C"/>
    <w:rsid w:val="00AC3D2F"/>
    <w:rsid w:val="00AC666D"/>
    <w:rsid w:val="00AD030B"/>
    <w:rsid w:val="00AD1E0B"/>
    <w:rsid w:val="00AD30B5"/>
    <w:rsid w:val="00AE1CFA"/>
    <w:rsid w:val="00AE397E"/>
    <w:rsid w:val="00AE4618"/>
    <w:rsid w:val="00AE6903"/>
    <w:rsid w:val="00AE795A"/>
    <w:rsid w:val="00AF1516"/>
    <w:rsid w:val="00AF1DF9"/>
    <w:rsid w:val="00AF351C"/>
    <w:rsid w:val="00AF6603"/>
    <w:rsid w:val="00AF7497"/>
    <w:rsid w:val="00B006C6"/>
    <w:rsid w:val="00B02789"/>
    <w:rsid w:val="00B0388B"/>
    <w:rsid w:val="00B03BA6"/>
    <w:rsid w:val="00B04CA8"/>
    <w:rsid w:val="00B115CF"/>
    <w:rsid w:val="00B15CB6"/>
    <w:rsid w:val="00B21613"/>
    <w:rsid w:val="00B34615"/>
    <w:rsid w:val="00B34BFD"/>
    <w:rsid w:val="00B37B47"/>
    <w:rsid w:val="00B40281"/>
    <w:rsid w:val="00B42EAF"/>
    <w:rsid w:val="00B45AED"/>
    <w:rsid w:val="00B4666B"/>
    <w:rsid w:val="00B46ACA"/>
    <w:rsid w:val="00B51109"/>
    <w:rsid w:val="00B570E1"/>
    <w:rsid w:val="00B57C4F"/>
    <w:rsid w:val="00B625AE"/>
    <w:rsid w:val="00B6610B"/>
    <w:rsid w:val="00B744CF"/>
    <w:rsid w:val="00B75F7A"/>
    <w:rsid w:val="00B762B7"/>
    <w:rsid w:val="00B83AA1"/>
    <w:rsid w:val="00B87E71"/>
    <w:rsid w:val="00B92730"/>
    <w:rsid w:val="00B938FC"/>
    <w:rsid w:val="00B9556B"/>
    <w:rsid w:val="00B964A8"/>
    <w:rsid w:val="00B96CCC"/>
    <w:rsid w:val="00BA1E2B"/>
    <w:rsid w:val="00BA26FE"/>
    <w:rsid w:val="00BA4201"/>
    <w:rsid w:val="00BA5639"/>
    <w:rsid w:val="00BA5D06"/>
    <w:rsid w:val="00BA5D1B"/>
    <w:rsid w:val="00BA66F1"/>
    <w:rsid w:val="00BA6A04"/>
    <w:rsid w:val="00BA779A"/>
    <w:rsid w:val="00BB2068"/>
    <w:rsid w:val="00BB532B"/>
    <w:rsid w:val="00BB6CB2"/>
    <w:rsid w:val="00BC0969"/>
    <w:rsid w:val="00BC2E42"/>
    <w:rsid w:val="00BC461F"/>
    <w:rsid w:val="00BD4AD8"/>
    <w:rsid w:val="00BD50B1"/>
    <w:rsid w:val="00BD5B11"/>
    <w:rsid w:val="00BD60D2"/>
    <w:rsid w:val="00BE23B5"/>
    <w:rsid w:val="00BE3808"/>
    <w:rsid w:val="00BE41E3"/>
    <w:rsid w:val="00BF24FB"/>
    <w:rsid w:val="00BF42C0"/>
    <w:rsid w:val="00BF5DCE"/>
    <w:rsid w:val="00BF711A"/>
    <w:rsid w:val="00C0619F"/>
    <w:rsid w:val="00C1398D"/>
    <w:rsid w:val="00C269B7"/>
    <w:rsid w:val="00C27553"/>
    <w:rsid w:val="00C313C4"/>
    <w:rsid w:val="00C331CF"/>
    <w:rsid w:val="00C3565E"/>
    <w:rsid w:val="00C35E04"/>
    <w:rsid w:val="00C36676"/>
    <w:rsid w:val="00C54821"/>
    <w:rsid w:val="00C57242"/>
    <w:rsid w:val="00C60190"/>
    <w:rsid w:val="00C61FB1"/>
    <w:rsid w:val="00C64F88"/>
    <w:rsid w:val="00C70EA2"/>
    <w:rsid w:val="00C7124C"/>
    <w:rsid w:val="00C71A6F"/>
    <w:rsid w:val="00C74020"/>
    <w:rsid w:val="00C76172"/>
    <w:rsid w:val="00C8303F"/>
    <w:rsid w:val="00C844D4"/>
    <w:rsid w:val="00C84CF0"/>
    <w:rsid w:val="00C86366"/>
    <w:rsid w:val="00C87FCD"/>
    <w:rsid w:val="00C90C50"/>
    <w:rsid w:val="00C91FFC"/>
    <w:rsid w:val="00C92AF8"/>
    <w:rsid w:val="00C93727"/>
    <w:rsid w:val="00C94998"/>
    <w:rsid w:val="00C97268"/>
    <w:rsid w:val="00CA4AF9"/>
    <w:rsid w:val="00CA50B2"/>
    <w:rsid w:val="00CA74F7"/>
    <w:rsid w:val="00CB04CD"/>
    <w:rsid w:val="00CB2AE1"/>
    <w:rsid w:val="00CB3E0C"/>
    <w:rsid w:val="00CB4387"/>
    <w:rsid w:val="00CB5081"/>
    <w:rsid w:val="00CB5499"/>
    <w:rsid w:val="00CB6B72"/>
    <w:rsid w:val="00CC22F0"/>
    <w:rsid w:val="00CC3D42"/>
    <w:rsid w:val="00CC4FCF"/>
    <w:rsid w:val="00CC5C83"/>
    <w:rsid w:val="00CD4CFF"/>
    <w:rsid w:val="00CD5C30"/>
    <w:rsid w:val="00CD67BE"/>
    <w:rsid w:val="00CD6A34"/>
    <w:rsid w:val="00CE2915"/>
    <w:rsid w:val="00CE3580"/>
    <w:rsid w:val="00CE40FC"/>
    <w:rsid w:val="00CE4B08"/>
    <w:rsid w:val="00CE5020"/>
    <w:rsid w:val="00CE64D4"/>
    <w:rsid w:val="00CE6914"/>
    <w:rsid w:val="00CF0920"/>
    <w:rsid w:val="00CF3DAA"/>
    <w:rsid w:val="00D02C54"/>
    <w:rsid w:val="00D05909"/>
    <w:rsid w:val="00D0697E"/>
    <w:rsid w:val="00D119F9"/>
    <w:rsid w:val="00D12474"/>
    <w:rsid w:val="00D141F1"/>
    <w:rsid w:val="00D14EE8"/>
    <w:rsid w:val="00D177F2"/>
    <w:rsid w:val="00D179FB"/>
    <w:rsid w:val="00D20AC7"/>
    <w:rsid w:val="00D2322E"/>
    <w:rsid w:val="00D2385D"/>
    <w:rsid w:val="00D23A42"/>
    <w:rsid w:val="00D25738"/>
    <w:rsid w:val="00D27B49"/>
    <w:rsid w:val="00D337DA"/>
    <w:rsid w:val="00D37981"/>
    <w:rsid w:val="00D40578"/>
    <w:rsid w:val="00D4133E"/>
    <w:rsid w:val="00D453DE"/>
    <w:rsid w:val="00D57B20"/>
    <w:rsid w:val="00D66D38"/>
    <w:rsid w:val="00D7302B"/>
    <w:rsid w:val="00D73107"/>
    <w:rsid w:val="00D76425"/>
    <w:rsid w:val="00D76DBB"/>
    <w:rsid w:val="00D803B8"/>
    <w:rsid w:val="00D83675"/>
    <w:rsid w:val="00D84F48"/>
    <w:rsid w:val="00D87F4B"/>
    <w:rsid w:val="00D9470F"/>
    <w:rsid w:val="00D97E67"/>
    <w:rsid w:val="00DB452D"/>
    <w:rsid w:val="00DC038E"/>
    <w:rsid w:val="00DC1233"/>
    <w:rsid w:val="00DC196D"/>
    <w:rsid w:val="00DC2453"/>
    <w:rsid w:val="00DD1819"/>
    <w:rsid w:val="00DD1A7F"/>
    <w:rsid w:val="00DD1F24"/>
    <w:rsid w:val="00DD7091"/>
    <w:rsid w:val="00DD7905"/>
    <w:rsid w:val="00DE67EC"/>
    <w:rsid w:val="00DE709A"/>
    <w:rsid w:val="00DF00E8"/>
    <w:rsid w:val="00DF3D64"/>
    <w:rsid w:val="00DF3E8A"/>
    <w:rsid w:val="00DF5BFF"/>
    <w:rsid w:val="00DF60ED"/>
    <w:rsid w:val="00E05542"/>
    <w:rsid w:val="00E07091"/>
    <w:rsid w:val="00E10196"/>
    <w:rsid w:val="00E11763"/>
    <w:rsid w:val="00E11ECB"/>
    <w:rsid w:val="00E1275B"/>
    <w:rsid w:val="00E143C9"/>
    <w:rsid w:val="00E15483"/>
    <w:rsid w:val="00E15730"/>
    <w:rsid w:val="00E218B0"/>
    <w:rsid w:val="00E22026"/>
    <w:rsid w:val="00E24F72"/>
    <w:rsid w:val="00E26D53"/>
    <w:rsid w:val="00E27F08"/>
    <w:rsid w:val="00E3557A"/>
    <w:rsid w:val="00E35F64"/>
    <w:rsid w:val="00E3645D"/>
    <w:rsid w:val="00E4623D"/>
    <w:rsid w:val="00E50788"/>
    <w:rsid w:val="00E509FA"/>
    <w:rsid w:val="00E53416"/>
    <w:rsid w:val="00E5344C"/>
    <w:rsid w:val="00E53BF5"/>
    <w:rsid w:val="00E540BF"/>
    <w:rsid w:val="00E56077"/>
    <w:rsid w:val="00E6014D"/>
    <w:rsid w:val="00E60610"/>
    <w:rsid w:val="00E746B8"/>
    <w:rsid w:val="00E83932"/>
    <w:rsid w:val="00E85009"/>
    <w:rsid w:val="00E8533E"/>
    <w:rsid w:val="00E861BF"/>
    <w:rsid w:val="00E90651"/>
    <w:rsid w:val="00E93A66"/>
    <w:rsid w:val="00E93F38"/>
    <w:rsid w:val="00E9449A"/>
    <w:rsid w:val="00E950C9"/>
    <w:rsid w:val="00E9549A"/>
    <w:rsid w:val="00E95A3D"/>
    <w:rsid w:val="00E97756"/>
    <w:rsid w:val="00EA25BC"/>
    <w:rsid w:val="00EA2736"/>
    <w:rsid w:val="00EA2DFB"/>
    <w:rsid w:val="00EA3454"/>
    <w:rsid w:val="00EA3FD1"/>
    <w:rsid w:val="00EB02E5"/>
    <w:rsid w:val="00EB1334"/>
    <w:rsid w:val="00EB2933"/>
    <w:rsid w:val="00EB416B"/>
    <w:rsid w:val="00EB489E"/>
    <w:rsid w:val="00EB73BA"/>
    <w:rsid w:val="00EC2021"/>
    <w:rsid w:val="00EC2745"/>
    <w:rsid w:val="00EC48B4"/>
    <w:rsid w:val="00EC7444"/>
    <w:rsid w:val="00ED3B13"/>
    <w:rsid w:val="00ED5C0E"/>
    <w:rsid w:val="00EE1466"/>
    <w:rsid w:val="00EE1B96"/>
    <w:rsid w:val="00EE2517"/>
    <w:rsid w:val="00EE2FD8"/>
    <w:rsid w:val="00EE4A76"/>
    <w:rsid w:val="00EE7DC8"/>
    <w:rsid w:val="00EF188B"/>
    <w:rsid w:val="00EF3797"/>
    <w:rsid w:val="00EF44C2"/>
    <w:rsid w:val="00F00D84"/>
    <w:rsid w:val="00F016A9"/>
    <w:rsid w:val="00F01CFA"/>
    <w:rsid w:val="00F03CB0"/>
    <w:rsid w:val="00F16050"/>
    <w:rsid w:val="00F16A4D"/>
    <w:rsid w:val="00F20D5A"/>
    <w:rsid w:val="00F211C2"/>
    <w:rsid w:val="00F2273B"/>
    <w:rsid w:val="00F2706D"/>
    <w:rsid w:val="00F307EC"/>
    <w:rsid w:val="00F30C6E"/>
    <w:rsid w:val="00F31204"/>
    <w:rsid w:val="00F33FB1"/>
    <w:rsid w:val="00F3531B"/>
    <w:rsid w:val="00F35DCF"/>
    <w:rsid w:val="00F40F11"/>
    <w:rsid w:val="00F41D6A"/>
    <w:rsid w:val="00F432F6"/>
    <w:rsid w:val="00F43547"/>
    <w:rsid w:val="00F46616"/>
    <w:rsid w:val="00F473B2"/>
    <w:rsid w:val="00F50FF2"/>
    <w:rsid w:val="00F51735"/>
    <w:rsid w:val="00F521C7"/>
    <w:rsid w:val="00F55774"/>
    <w:rsid w:val="00F55F7B"/>
    <w:rsid w:val="00F56911"/>
    <w:rsid w:val="00F6065B"/>
    <w:rsid w:val="00F62CC9"/>
    <w:rsid w:val="00F67BD8"/>
    <w:rsid w:val="00F72EF3"/>
    <w:rsid w:val="00F746AD"/>
    <w:rsid w:val="00F76F6B"/>
    <w:rsid w:val="00F867B8"/>
    <w:rsid w:val="00F87408"/>
    <w:rsid w:val="00F87A8A"/>
    <w:rsid w:val="00F9178E"/>
    <w:rsid w:val="00F91F15"/>
    <w:rsid w:val="00F93C0A"/>
    <w:rsid w:val="00FA12CD"/>
    <w:rsid w:val="00FA33F2"/>
    <w:rsid w:val="00FA61CB"/>
    <w:rsid w:val="00FB0918"/>
    <w:rsid w:val="00FB2157"/>
    <w:rsid w:val="00FB2CC9"/>
    <w:rsid w:val="00FB5BF5"/>
    <w:rsid w:val="00FB67D7"/>
    <w:rsid w:val="00FC3450"/>
    <w:rsid w:val="00FC51CD"/>
    <w:rsid w:val="00FD1B7C"/>
    <w:rsid w:val="00FD6413"/>
    <w:rsid w:val="00FD71C9"/>
    <w:rsid w:val="00FE0735"/>
    <w:rsid w:val="00FE5355"/>
    <w:rsid w:val="00FE592F"/>
    <w:rsid w:val="00FF17B6"/>
    <w:rsid w:val="00FF2670"/>
    <w:rsid w:val="48DAC8F8"/>
    <w:rsid w:val="675A0554"/>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41716C"/>
  <w15:docId w15:val="{6E27CA00-5B52-4BBD-8A93-01B11CFA76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CA" w:eastAsia="en-CA" w:bidi="ar-SA"/>
      </w:rPr>
    </w:rPrDefault>
    <w:pPrDefault/>
  </w:docDefaults>
  <w:latentStyles w:defLockedState="0" w:defUIPriority="0" w:defSemiHidden="0" w:defUnhideWhenUsed="0" w:defQFormat="0" w:count="376">
    <w:lsdException w:name="heading 2" w:semiHidden="1" w:unhideWhenUsed="1"/>
    <w:lsdException w:name="heading 3" w:semiHidden="1" w:unhideWhenUsed="1"/>
    <w:lsdException w:name="heading 4" w:semiHidden="1" w:unhideWhenUsed="1"/>
    <w:lsdException w:name="heading 5" w:semiHidden="1" w:unhideWhenUsed="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A451ED"/>
    <w:rPr>
      <w:rFonts w:ascii="Arial" w:hAnsi="Arial"/>
    </w:rPr>
  </w:style>
  <w:style w:type="paragraph" w:styleId="Heading1">
    <w:name w:val="heading 1"/>
    <w:basedOn w:val="Normal"/>
    <w:next w:val="Normal"/>
    <w:link w:val="Heading1Char"/>
    <w:rsid w:val="00D76425"/>
    <w:pPr>
      <w:keepNext/>
      <w:keepLines/>
      <w:spacing w:before="480"/>
      <w:outlineLvl w:val="0"/>
    </w:pPr>
    <w:rPr>
      <w:rFonts w:asciiTheme="majorHAnsi" w:eastAsiaTheme="majorEastAsia" w:hAnsiTheme="majorHAnsi" w:cstheme="majorBidi"/>
      <w:b/>
      <w:bCs/>
      <w:color w:val="0B1A2E" w:themeColor="accent1" w:themeShade="BF"/>
      <w:sz w:val="28"/>
      <w:szCs w:val="28"/>
    </w:rPr>
  </w:style>
  <w:style w:type="paragraph" w:styleId="Heading2">
    <w:name w:val="heading 2"/>
    <w:basedOn w:val="Normal"/>
    <w:next w:val="Normal"/>
    <w:link w:val="Heading2Char"/>
    <w:unhideWhenUsed/>
    <w:rsid w:val="006C4420"/>
    <w:pPr>
      <w:keepNext/>
      <w:keepLines/>
      <w:spacing w:before="200" w:line="276" w:lineRule="auto"/>
      <w:outlineLvl w:val="1"/>
    </w:pPr>
    <w:rPr>
      <w:rFonts w:asciiTheme="majorHAnsi" w:eastAsiaTheme="majorEastAsia" w:hAnsiTheme="majorHAnsi" w:cstheme="majorBidi"/>
      <w:b/>
      <w:bCs/>
      <w:color w:val="0F243E" w:themeColor="accent1"/>
      <w:sz w:val="26"/>
      <w:szCs w:val="26"/>
      <w:lang w:eastAsia="en-US"/>
    </w:rPr>
  </w:style>
  <w:style w:type="paragraph" w:styleId="Heading3">
    <w:name w:val="heading 3"/>
    <w:basedOn w:val="Normal"/>
    <w:next w:val="Normal"/>
    <w:link w:val="Heading3Char"/>
    <w:unhideWhenUsed/>
    <w:rsid w:val="006C4420"/>
    <w:pPr>
      <w:keepNext/>
      <w:keepLines/>
      <w:spacing w:before="200" w:line="276" w:lineRule="auto"/>
      <w:outlineLvl w:val="2"/>
    </w:pPr>
    <w:rPr>
      <w:rFonts w:asciiTheme="majorHAnsi" w:eastAsiaTheme="majorEastAsia" w:hAnsiTheme="majorHAnsi" w:cstheme="majorBidi"/>
      <w:b/>
      <w:bCs/>
      <w:color w:val="0F243E" w:themeColor="accent1"/>
      <w:sz w:val="22"/>
      <w:szCs w:val="22"/>
      <w:lang w:eastAsia="en-US"/>
    </w:rPr>
  </w:style>
  <w:style w:type="paragraph" w:styleId="Heading4">
    <w:name w:val="heading 4"/>
    <w:basedOn w:val="Normal"/>
    <w:next w:val="Normal"/>
    <w:link w:val="Heading4Char"/>
    <w:unhideWhenUsed/>
    <w:rsid w:val="006C4420"/>
    <w:pPr>
      <w:keepNext/>
      <w:keepLines/>
      <w:spacing w:before="200" w:line="276" w:lineRule="auto"/>
      <w:outlineLvl w:val="3"/>
    </w:pPr>
    <w:rPr>
      <w:rFonts w:asciiTheme="majorHAnsi" w:eastAsiaTheme="majorEastAsia" w:hAnsiTheme="majorHAnsi" w:cstheme="majorBidi"/>
      <w:b/>
      <w:bCs/>
      <w:i/>
      <w:iCs/>
      <w:color w:val="0F243E" w:themeColor="accent1"/>
      <w:sz w:val="22"/>
      <w:szCs w:val="22"/>
      <w:lang w:eastAsia="en-US"/>
    </w:rPr>
  </w:style>
  <w:style w:type="paragraph" w:styleId="Heading5">
    <w:name w:val="heading 5"/>
    <w:basedOn w:val="Normal"/>
    <w:next w:val="Normal"/>
    <w:link w:val="Heading5Char"/>
    <w:unhideWhenUsed/>
    <w:rsid w:val="003F0C60"/>
    <w:pPr>
      <w:keepNext/>
      <w:keepLines/>
      <w:spacing w:before="200"/>
      <w:outlineLvl w:val="4"/>
    </w:pPr>
    <w:rPr>
      <w:rFonts w:asciiTheme="majorHAnsi" w:eastAsiaTheme="majorEastAsia" w:hAnsiTheme="majorHAnsi" w:cstheme="majorBidi"/>
      <w:color w:val="07111E" w:themeColor="accent1" w:themeShade="7F"/>
    </w:rPr>
  </w:style>
  <w:style w:type="paragraph" w:styleId="Heading6">
    <w:name w:val="heading 6"/>
    <w:basedOn w:val="Normal"/>
    <w:next w:val="Normal"/>
    <w:link w:val="Heading6Char"/>
    <w:qFormat/>
    <w:rsid w:val="00BD60D2"/>
    <w:pPr>
      <w:tabs>
        <w:tab w:val="num" w:pos="1152"/>
      </w:tabs>
      <w:spacing w:before="120" w:after="60"/>
      <w:ind w:left="1152" w:hanging="1152"/>
      <w:outlineLvl w:val="5"/>
    </w:pPr>
    <w:rPr>
      <w:b/>
      <w:bCs/>
      <w:sz w:val="22"/>
      <w:szCs w:val="22"/>
      <w:lang w:eastAsia="en-US"/>
    </w:rPr>
  </w:style>
  <w:style w:type="paragraph" w:styleId="Heading7">
    <w:name w:val="heading 7"/>
    <w:basedOn w:val="Normal"/>
    <w:next w:val="Normal"/>
    <w:link w:val="Heading7Char"/>
    <w:qFormat/>
    <w:rsid w:val="00BD60D2"/>
    <w:pPr>
      <w:tabs>
        <w:tab w:val="num" w:pos="1296"/>
      </w:tabs>
      <w:spacing w:before="120" w:after="60"/>
      <w:ind w:left="1296" w:hanging="1296"/>
      <w:outlineLvl w:val="6"/>
    </w:pPr>
    <w:rPr>
      <w:szCs w:val="24"/>
      <w:lang w:eastAsia="en-US"/>
    </w:rPr>
  </w:style>
  <w:style w:type="paragraph" w:styleId="Heading8">
    <w:name w:val="heading 8"/>
    <w:basedOn w:val="Normal"/>
    <w:next w:val="Normal"/>
    <w:link w:val="Heading8Char"/>
    <w:qFormat/>
    <w:rsid w:val="00BD60D2"/>
    <w:pPr>
      <w:tabs>
        <w:tab w:val="num" w:pos="1440"/>
      </w:tabs>
      <w:spacing w:before="120" w:after="60"/>
      <w:ind w:left="1440" w:hanging="1440"/>
      <w:outlineLvl w:val="7"/>
    </w:pPr>
    <w:rPr>
      <w:i/>
      <w:iCs/>
      <w:szCs w:val="24"/>
      <w:lang w:eastAsia="en-US"/>
    </w:rPr>
  </w:style>
  <w:style w:type="paragraph" w:styleId="Heading9">
    <w:name w:val="heading 9"/>
    <w:basedOn w:val="Normal"/>
    <w:next w:val="Normal"/>
    <w:link w:val="Heading9Char"/>
    <w:qFormat/>
    <w:rsid w:val="00BD60D2"/>
    <w:pPr>
      <w:tabs>
        <w:tab w:val="num" w:pos="1584"/>
      </w:tabs>
      <w:spacing w:before="120" w:after="60"/>
      <w:ind w:left="1584" w:hanging="1584"/>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odyAccessibleTextMIRB">
    <w:name w:val="Body Accessible Text MIRB"/>
    <w:link w:val="BodyAccessibleTextMIRBChar"/>
    <w:qFormat/>
    <w:rsid w:val="003F0C60"/>
    <w:pPr>
      <w:keepLines/>
      <w:spacing w:after="200" w:line="360" w:lineRule="auto"/>
    </w:pPr>
    <w:rPr>
      <w:rFonts w:ascii="Arial" w:eastAsiaTheme="minorEastAsia" w:hAnsi="Arial" w:cstheme="minorBidi"/>
      <w:sz w:val="24"/>
      <w:szCs w:val="22"/>
      <w:lang w:eastAsia="en-US"/>
    </w:rPr>
  </w:style>
  <w:style w:type="character" w:customStyle="1" w:styleId="BodyAccessibleTextMIRBChar">
    <w:name w:val="Body Accessible Text MIRB Char"/>
    <w:basedOn w:val="DefaultParagraphFont"/>
    <w:link w:val="BodyAccessibleTextMIRB"/>
    <w:rsid w:val="003F0C60"/>
    <w:rPr>
      <w:rFonts w:ascii="Arial" w:eastAsiaTheme="minorEastAsia" w:hAnsi="Arial" w:cstheme="minorBidi"/>
      <w:sz w:val="24"/>
      <w:szCs w:val="22"/>
      <w:lang w:eastAsia="en-US"/>
    </w:rPr>
  </w:style>
  <w:style w:type="paragraph" w:customStyle="1" w:styleId="Heading1MIRBTopofPage">
    <w:name w:val="Heading 1 MIRB Top of Page"/>
    <w:basedOn w:val="Heading1"/>
    <w:next w:val="BodyAccessibleTextMIRB"/>
    <w:link w:val="Heading1MIRBTopofPageChar"/>
    <w:rsid w:val="00892C63"/>
    <w:pPr>
      <w:keepLines w:val="0"/>
      <w:widowControl w:val="0"/>
      <w:numPr>
        <w:numId w:val="20"/>
      </w:numPr>
      <w:spacing w:before="0" w:after="240" w:line="276" w:lineRule="auto"/>
    </w:pPr>
    <w:rPr>
      <w:rFonts w:ascii="Arial" w:hAnsi="Arial"/>
      <w:color w:val="112845" w:themeColor="accent3" w:themeShade="BF"/>
      <w:sz w:val="32"/>
    </w:rPr>
  </w:style>
  <w:style w:type="character" w:customStyle="1" w:styleId="Heading1MIRBTopofPageChar">
    <w:name w:val="Heading 1 MIRB Top of Page Char"/>
    <w:basedOn w:val="Heading1Char"/>
    <w:link w:val="Heading1MIRBTopofPage"/>
    <w:rsid w:val="00892C63"/>
    <w:rPr>
      <w:rFonts w:ascii="Arial" w:eastAsiaTheme="majorEastAsia" w:hAnsi="Arial" w:cstheme="majorBidi"/>
      <w:b/>
      <w:bCs/>
      <w:color w:val="112845" w:themeColor="accent3" w:themeShade="BF"/>
      <w:sz w:val="32"/>
      <w:szCs w:val="28"/>
    </w:rPr>
  </w:style>
  <w:style w:type="character" w:customStyle="1" w:styleId="Heading1Char">
    <w:name w:val="Heading 1 Char"/>
    <w:basedOn w:val="DefaultParagraphFont"/>
    <w:link w:val="Heading1"/>
    <w:rsid w:val="00D76425"/>
    <w:rPr>
      <w:rFonts w:asciiTheme="majorHAnsi" w:eastAsiaTheme="majorEastAsia" w:hAnsiTheme="majorHAnsi" w:cstheme="majorBidi"/>
      <w:b/>
      <w:bCs/>
      <w:color w:val="0B1A2E" w:themeColor="accent1" w:themeShade="BF"/>
      <w:sz w:val="28"/>
      <w:szCs w:val="28"/>
    </w:rPr>
  </w:style>
  <w:style w:type="paragraph" w:customStyle="1" w:styleId="Heading2MIRB">
    <w:name w:val="Heading 2 MIRB"/>
    <w:basedOn w:val="Heading2"/>
    <w:next w:val="BodyAccessibleTextMIRB"/>
    <w:link w:val="Heading2MIRBChar"/>
    <w:rsid w:val="00892C63"/>
    <w:pPr>
      <w:keepNext w:val="0"/>
      <w:keepLines w:val="0"/>
      <w:numPr>
        <w:ilvl w:val="1"/>
        <w:numId w:val="20"/>
      </w:numPr>
      <w:spacing w:before="240" w:after="240"/>
    </w:pPr>
    <w:rPr>
      <w:rFonts w:ascii="Arial" w:hAnsi="Arial"/>
      <w:color w:val="0B1A2E" w:themeColor="accent3" w:themeShade="80"/>
      <w:sz w:val="28"/>
    </w:rPr>
  </w:style>
  <w:style w:type="character" w:customStyle="1" w:styleId="Heading2MIRBChar">
    <w:name w:val="Heading 2 MIRB Char"/>
    <w:basedOn w:val="Heading1MIRBTopofPageChar"/>
    <w:link w:val="Heading2MIRB"/>
    <w:rsid w:val="00892C63"/>
    <w:rPr>
      <w:rFonts w:ascii="Arial" w:eastAsiaTheme="majorEastAsia" w:hAnsi="Arial" w:cstheme="majorBidi"/>
      <w:b/>
      <w:bCs/>
      <w:color w:val="0B1A2E" w:themeColor="accent3" w:themeShade="80"/>
      <w:sz w:val="28"/>
      <w:szCs w:val="26"/>
      <w:lang w:eastAsia="en-US"/>
    </w:rPr>
  </w:style>
  <w:style w:type="character" w:customStyle="1" w:styleId="Heading2Char">
    <w:name w:val="Heading 2 Char"/>
    <w:basedOn w:val="DefaultParagraphFont"/>
    <w:link w:val="Heading2"/>
    <w:semiHidden/>
    <w:rsid w:val="006C4420"/>
    <w:rPr>
      <w:rFonts w:asciiTheme="majorHAnsi" w:eastAsiaTheme="majorEastAsia" w:hAnsiTheme="majorHAnsi" w:cstheme="majorBidi"/>
      <w:b/>
      <w:bCs/>
      <w:color w:val="0F243E" w:themeColor="accent1"/>
      <w:sz w:val="26"/>
      <w:szCs w:val="26"/>
      <w:lang w:eastAsia="en-US"/>
    </w:rPr>
  </w:style>
  <w:style w:type="paragraph" w:customStyle="1" w:styleId="Heading3MIRB">
    <w:name w:val="Heading 3 MIRB"/>
    <w:basedOn w:val="Heading3"/>
    <w:next w:val="BodyAccessibleTextMIRB"/>
    <w:link w:val="Heading3MIRBChar"/>
    <w:rsid w:val="00892C63"/>
    <w:pPr>
      <w:keepNext w:val="0"/>
      <w:keepLines w:val="0"/>
      <w:numPr>
        <w:ilvl w:val="2"/>
        <w:numId w:val="20"/>
      </w:numPr>
      <w:spacing w:before="240" w:after="240"/>
    </w:pPr>
    <w:rPr>
      <w:rFonts w:ascii="Arial" w:hAnsi="Arial"/>
      <w:color w:val="0B1A2E" w:themeColor="accent3" w:themeShade="80"/>
      <w:sz w:val="24"/>
    </w:rPr>
  </w:style>
  <w:style w:type="character" w:customStyle="1" w:styleId="Heading3MIRBChar">
    <w:name w:val="Heading 3 MIRB Char"/>
    <w:basedOn w:val="Heading2MIRBChar"/>
    <w:link w:val="Heading3MIRB"/>
    <w:rsid w:val="00892C63"/>
    <w:rPr>
      <w:rFonts w:ascii="Arial" w:eastAsiaTheme="majorEastAsia" w:hAnsi="Arial" w:cstheme="majorBidi"/>
      <w:b/>
      <w:bCs/>
      <w:color w:val="0B1A2E" w:themeColor="accent3" w:themeShade="80"/>
      <w:sz w:val="24"/>
      <w:szCs w:val="22"/>
      <w:lang w:eastAsia="en-US"/>
    </w:rPr>
  </w:style>
  <w:style w:type="character" w:customStyle="1" w:styleId="Heading3Char">
    <w:name w:val="Heading 3 Char"/>
    <w:basedOn w:val="DefaultParagraphFont"/>
    <w:link w:val="Heading3"/>
    <w:semiHidden/>
    <w:rsid w:val="006C4420"/>
    <w:rPr>
      <w:rFonts w:asciiTheme="majorHAnsi" w:eastAsiaTheme="majorEastAsia" w:hAnsiTheme="majorHAnsi" w:cstheme="majorBidi"/>
      <w:b/>
      <w:bCs/>
      <w:color w:val="0F243E" w:themeColor="accent1"/>
      <w:sz w:val="22"/>
      <w:szCs w:val="22"/>
      <w:lang w:eastAsia="en-US"/>
    </w:rPr>
  </w:style>
  <w:style w:type="paragraph" w:customStyle="1" w:styleId="DataClassTitleMIRB">
    <w:name w:val="Data Class Title MIRB"/>
    <w:next w:val="BodyAccessibleTextMIRB"/>
    <w:link w:val="DataClassTitleMIRBChar"/>
    <w:qFormat/>
    <w:rsid w:val="003F0C60"/>
    <w:pPr>
      <w:spacing w:after="360" w:line="276" w:lineRule="auto"/>
      <w:contextualSpacing/>
      <w:jc w:val="center"/>
    </w:pPr>
    <w:rPr>
      <w:rFonts w:ascii="Arial" w:eastAsiaTheme="majorEastAsia" w:hAnsi="Arial" w:cstheme="majorBidi"/>
      <w:color w:val="112845" w:themeColor="accent3" w:themeShade="BF"/>
      <w:spacing w:val="5"/>
      <w:kern w:val="28"/>
      <w:sz w:val="72"/>
      <w:szCs w:val="52"/>
    </w:rPr>
  </w:style>
  <w:style w:type="character" w:customStyle="1" w:styleId="DataClassTitleMIRBChar">
    <w:name w:val="Data Class Title MIRB Char"/>
    <w:basedOn w:val="DefaultParagraphFont"/>
    <w:link w:val="DataClassTitleMIRB"/>
    <w:rsid w:val="003F0C60"/>
    <w:rPr>
      <w:rFonts w:ascii="Arial" w:eastAsiaTheme="majorEastAsia" w:hAnsi="Arial" w:cstheme="majorBidi"/>
      <w:color w:val="112845" w:themeColor="accent3" w:themeShade="BF"/>
      <w:spacing w:val="5"/>
      <w:kern w:val="28"/>
      <w:sz w:val="72"/>
      <w:szCs w:val="52"/>
    </w:rPr>
  </w:style>
  <w:style w:type="paragraph" w:customStyle="1" w:styleId="TitleMIRB">
    <w:name w:val="Title MIRB"/>
    <w:basedOn w:val="DataClassTitleMIRB"/>
    <w:link w:val="TitleMIRBChar"/>
    <w:qFormat/>
    <w:rsid w:val="006C4420"/>
    <w:pPr>
      <w:spacing w:before="3120" w:after="240"/>
    </w:pPr>
    <w:rPr>
      <w:sz w:val="56"/>
    </w:rPr>
  </w:style>
  <w:style w:type="character" w:customStyle="1" w:styleId="TitleMIRBChar">
    <w:name w:val="Title MIRB Char"/>
    <w:basedOn w:val="DataClassTitleMIRBChar"/>
    <w:link w:val="TitleMIRB"/>
    <w:rsid w:val="006C4420"/>
    <w:rPr>
      <w:rFonts w:ascii="Arial" w:eastAsiaTheme="majorEastAsia" w:hAnsi="Arial" w:cstheme="majorBidi"/>
      <w:color w:val="112845" w:themeColor="accent3" w:themeShade="BF"/>
      <w:spacing w:val="5"/>
      <w:kern w:val="28"/>
      <w:sz w:val="56"/>
      <w:szCs w:val="52"/>
    </w:rPr>
  </w:style>
  <w:style w:type="paragraph" w:customStyle="1" w:styleId="TableBodyTextMIRB">
    <w:name w:val="Table Body Text MIRB"/>
    <w:basedOn w:val="BodyAccessibleTextMIRB"/>
    <w:link w:val="TableBodyTextMIRBChar"/>
    <w:qFormat/>
    <w:rsid w:val="000C3AFA"/>
    <w:pPr>
      <w:keepLines w:val="0"/>
      <w:widowControl w:val="0"/>
      <w:spacing w:after="0" w:line="240" w:lineRule="auto"/>
    </w:pPr>
    <w:rPr>
      <w:rFonts w:eastAsiaTheme="minorHAnsi"/>
      <w:color w:val="000000" w:themeColor="text1"/>
    </w:rPr>
  </w:style>
  <w:style w:type="character" w:customStyle="1" w:styleId="TableBodyTextMIRBChar">
    <w:name w:val="Table Body Text MIRB Char"/>
    <w:basedOn w:val="BodyAccessibleTextMIRBChar"/>
    <w:link w:val="TableBodyTextMIRB"/>
    <w:rsid w:val="000C3AFA"/>
    <w:rPr>
      <w:rFonts w:ascii="Arial" w:eastAsiaTheme="minorHAnsi" w:hAnsi="Arial" w:cstheme="minorBidi"/>
      <w:color w:val="000000" w:themeColor="text1"/>
      <w:sz w:val="24"/>
      <w:szCs w:val="22"/>
      <w:lang w:eastAsia="en-US"/>
    </w:rPr>
  </w:style>
  <w:style w:type="paragraph" w:customStyle="1" w:styleId="TitlePageInfoSubtitleMIRB">
    <w:name w:val="Title Page Info Subtitle MIRB"/>
    <w:basedOn w:val="Normal"/>
    <w:link w:val="TitlePageInfoSubtitleMIRBChar"/>
    <w:qFormat/>
    <w:rsid w:val="006C4420"/>
    <w:pPr>
      <w:numPr>
        <w:ilvl w:val="1"/>
      </w:numPr>
      <w:spacing w:after="200" w:line="276" w:lineRule="auto"/>
      <w:contextualSpacing/>
      <w:jc w:val="center"/>
    </w:pPr>
    <w:rPr>
      <w:rFonts w:eastAsiaTheme="majorEastAsia" w:cstheme="majorBidi"/>
      <w:b/>
      <w:iCs/>
      <w:color w:val="595959"/>
      <w:sz w:val="24"/>
      <w:szCs w:val="24"/>
    </w:rPr>
  </w:style>
  <w:style w:type="character" w:customStyle="1" w:styleId="TitlePageInfoSubtitleMIRBChar">
    <w:name w:val="Title Page Info Subtitle MIRB Char"/>
    <w:basedOn w:val="DefaultParagraphFont"/>
    <w:link w:val="TitlePageInfoSubtitleMIRB"/>
    <w:rsid w:val="006C4420"/>
    <w:rPr>
      <w:rFonts w:ascii="Arial" w:eastAsiaTheme="majorEastAsia" w:hAnsi="Arial" w:cstheme="majorBidi"/>
      <w:b/>
      <w:iCs/>
      <w:color w:val="595959"/>
      <w:sz w:val="24"/>
      <w:szCs w:val="24"/>
    </w:rPr>
  </w:style>
  <w:style w:type="paragraph" w:customStyle="1" w:styleId="BulletsMIRB">
    <w:name w:val="Bullets MIRB"/>
    <w:basedOn w:val="BodyAccessibleTextMIRB"/>
    <w:link w:val="BulletsMIRBChar"/>
    <w:qFormat/>
    <w:rsid w:val="000C3AFA"/>
    <w:pPr>
      <w:numPr>
        <w:numId w:val="1"/>
      </w:numPr>
      <w:spacing w:before="120" w:after="240"/>
      <w:contextualSpacing/>
    </w:pPr>
  </w:style>
  <w:style w:type="character" w:customStyle="1" w:styleId="BulletsMIRBChar">
    <w:name w:val="Bullets MIRB Char"/>
    <w:basedOn w:val="BodyAccessibleTextMIRBChar"/>
    <w:link w:val="BulletsMIRB"/>
    <w:rsid w:val="000C3AFA"/>
    <w:rPr>
      <w:rFonts w:ascii="Arial" w:eastAsiaTheme="minorEastAsia" w:hAnsi="Arial" w:cstheme="minorBidi"/>
      <w:sz w:val="24"/>
      <w:szCs w:val="22"/>
      <w:lang w:eastAsia="en-US"/>
    </w:rPr>
  </w:style>
  <w:style w:type="paragraph" w:customStyle="1" w:styleId="NumberedListMIRB">
    <w:name w:val="Numbered List MIRB"/>
    <w:basedOn w:val="BulletsMIRB"/>
    <w:link w:val="NumberedListMIRBChar"/>
    <w:qFormat/>
    <w:rsid w:val="005163EE"/>
    <w:pPr>
      <w:numPr>
        <w:numId w:val="19"/>
      </w:numPr>
    </w:pPr>
  </w:style>
  <w:style w:type="character" w:customStyle="1" w:styleId="NumberedListMIRBChar">
    <w:name w:val="Numbered List MIRB Char"/>
    <w:basedOn w:val="BulletsMIRBChar"/>
    <w:link w:val="NumberedListMIRB"/>
    <w:rsid w:val="005163EE"/>
    <w:rPr>
      <w:rFonts w:ascii="Arial" w:eastAsiaTheme="minorEastAsia" w:hAnsi="Arial" w:cstheme="minorBidi"/>
      <w:sz w:val="24"/>
      <w:szCs w:val="22"/>
      <w:lang w:eastAsia="en-US"/>
    </w:rPr>
  </w:style>
  <w:style w:type="paragraph" w:customStyle="1" w:styleId="Heading4MIRB">
    <w:name w:val="Heading 4 MIRB"/>
    <w:basedOn w:val="Heading4"/>
    <w:next w:val="BodyAccessibleTextMIRB"/>
    <w:link w:val="Heading4MIRBChar"/>
    <w:rsid w:val="006244C5"/>
    <w:pPr>
      <w:keepNext w:val="0"/>
      <w:keepLines w:val="0"/>
      <w:widowControl w:val="0"/>
      <w:numPr>
        <w:ilvl w:val="3"/>
        <w:numId w:val="20"/>
      </w:numPr>
      <w:spacing w:before="240" w:after="240"/>
    </w:pPr>
    <w:rPr>
      <w:rFonts w:ascii="Arial" w:hAnsi="Arial"/>
      <w:color w:val="595959"/>
      <w:sz w:val="24"/>
    </w:rPr>
  </w:style>
  <w:style w:type="character" w:customStyle="1" w:styleId="Heading4MIRBChar">
    <w:name w:val="Heading 4 MIRB Char"/>
    <w:basedOn w:val="Heading3MIRBChar"/>
    <w:link w:val="Heading4MIRB"/>
    <w:rsid w:val="006244C5"/>
    <w:rPr>
      <w:rFonts w:ascii="Arial" w:eastAsiaTheme="majorEastAsia" w:hAnsi="Arial" w:cstheme="majorBidi"/>
      <w:b/>
      <w:bCs/>
      <w:i/>
      <w:iCs/>
      <w:color w:val="595959"/>
      <w:sz w:val="24"/>
      <w:szCs w:val="22"/>
      <w:lang w:eastAsia="en-US"/>
    </w:rPr>
  </w:style>
  <w:style w:type="character" w:customStyle="1" w:styleId="Heading4Char">
    <w:name w:val="Heading 4 Char"/>
    <w:basedOn w:val="DefaultParagraphFont"/>
    <w:link w:val="Heading4"/>
    <w:semiHidden/>
    <w:rsid w:val="006C4420"/>
    <w:rPr>
      <w:rFonts w:asciiTheme="majorHAnsi" w:eastAsiaTheme="majorEastAsia" w:hAnsiTheme="majorHAnsi" w:cstheme="majorBidi"/>
      <w:b/>
      <w:bCs/>
      <w:i/>
      <w:iCs/>
      <w:color w:val="0F243E" w:themeColor="accent1"/>
      <w:sz w:val="22"/>
      <w:szCs w:val="22"/>
      <w:lang w:eastAsia="en-US"/>
    </w:rPr>
  </w:style>
  <w:style w:type="paragraph" w:customStyle="1" w:styleId="TitlePageSubtitleMIRB">
    <w:name w:val="Title Page Subtitle MIRB"/>
    <w:basedOn w:val="TitleMIRB"/>
    <w:link w:val="TitlePageSubtitleMIRBChar"/>
    <w:qFormat/>
    <w:rsid w:val="006C4420"/>
    <w:pPr>
      <w:spacing w:before="0" w:after="960"/>
    </w:pPr>
    <w:rPr>
      <w:sz w:val="44"/>
    </w:rPr>
  </w:style>
  <w:style w:type="character" w:customStyle="1" w:styleId="TitlePageSubtitleMIRBChar">
    <w:name w:val="Title Page Subtitle MIRB Char"/>
    <w:basedOn w:val="TitleMIRBChar"/>
    <w:link w:val="TitlePageSubtitleMIRB"/>
    <w:rsid w:val="006C4420"/>
    <w:rPr>
      <w:rFonts w:ascii="Arial" w:eastAsiaTheme="majorEastAsia" w:hAnsi="Arial" w:cstheme="majorBidi"/>
      <w:color w:val="112845" w:themeColor="accent3" w:themeShade="BF"/>
      <w:spacing w:val="5"/>
      <w:kern w:val="28"/>
      <w:sz w:val="44"/>
      <w:szCs w:val="52"/>
    </w:rPr>
  </w:style>
  <w:style w:type="paragraph" w:customStyle="1" w:styleId="Heading1MIRBMidPage">
    <w:name w:val="Heading 1 MIRB Mid Page"/>
    <w:basedOn w:val="Heading1"/>
    <w:next w:val="BodyAccessibleTextMIRB"/>
    <w:link w:val="Heading1MIRBMidPageChar"/>
    <w:qFormat/>
    <w:rsid w:val="000D0B10"/>
    <w:pPr>
      <w:spacing w:before="0" w:after="240" w:line="276" w:lineRule="auto"/>
    </w:pPr>
    <w:rPr>
      <w:rFonts w:ascii="Arial" w:hAnsi="Arial"/>
      <w:color w:val="112845" w:themeColor="accent3" w:themeShade="BF"/>
      <w:sz w:val="32"/>
      <w:lang w:eastAsia="en-US"/>
    </w:rPr>
  </w:style>
  <w:style w:type="character" w:customStyle="1" w:styleId="Heading1MIRBMidPageChar">
    <w:name w:val="Heading 1 MIRB Mid Page Char"/>
    <w:basedOn w:val="Heading1MIRBTopofPageChar"/>
    <w:link w:val="Heading1MIRBMidPage"/>
    <w:rsid w:val="000D0B10"/>
    <w:rPr>
      <w:rFonts w:ascii="Arial" w:eastAsiaTheme="majorEastAsia" w:hAnsi="Arial" w:cstheme="majorBidi"/>
      <w:b/>
      <w:bCs/>
      <w:color w:val="112845" w:themeColor="accent3" w:themeShade="BF"/>
      <w:sz w:val="32"/>
      <w:szCs w:val="28"/>
      <w:lang w:eastAsia="en-US"/>
    </w:rPr>
  </w:style>
  <w:style w:type="paragraph" w:customStyle="1" w:styleId="HyperlinkMIRB">
    <w:name w:val="Hyperlink MIRB"/>
    <w:basedOn w:val="BodyAccessibleTextMIRB"/>
    <w:link w:val="HyperlinkMIRBChar"/>
    <w:qFormat/>
    <w:rsid w:val="006C4420"/>
    <w:rPr>
      <w:color w:val="0B1A2E" w:themeColor="accent3" w:themeShade="80"/>
      <w:u w:val="single"/>
    </w:rPr>
  </w:style>
  <w:style w:type="character" w:customStyle="1" w:styleId="HyperlinkMIRBChar">
    <w:name w:val="Hyperlink MIRB Char"/>
    <w:basedOn w:val="BodyAccessibleTextMIRBChar"/>
    <w:link w:val="HyperlinkMIRB"/>
    <w:rsid w:val="006C4420"/>
    <w:rPr>
      <w:rFonts w:ascii="Arial" w:eastAsiaTheme="minorEastAsia" w:hAnsi="Arial" w:cstheme="minorBidi"/>
      <w:color w:val="0B1A2E" w:themeColor="accent3" w:themeShade="80"/>
      <w:sz w:val="24"/>
      <w:szCs w:val="22"/>
      <w:u w:val="single"/>
      <w:lang w:eastAsia="en-US"/>
    </w:rPr>
  </w:style>
  <w:style w:type="paragraph" w:customStyle="1" w:styleId="TableHeaderRowTextMIRB">
    <w:name w:val="Table Header Row Text MIRB"/>
    <w:basedOn w:val="TableBodyTextMIRB"/>
    <w:link w:val="TableHeaderRowTextMIRBChar"/>
    <w:qFormat/>
    <w:rsid w:val="000C3AFA"/>
    <w:pPr>
      <w:jc w:val="center"/>
    </w:pPr>
    <w:rPr>
      <w:b/>
    </w:rPr>
  </w:style>
  <w:style w:type="character" w:customStyle="1" w:styleId="TableHeaderRowTextMIRBChar">
    <w:name w:val="Table Header Row Text MIRB Char"/>
    <w:basedOn w:val="TableBodyTextMIRBChar"/>
    <w:link w:val="TableHeaderRowTextMIRB"/>
    <w:rsid w:val="000C3AFA"/>
    <w:rPr>
      <w:rFonts w:ascii="Arial" w:eastAsiaTheme="minorHAnsi" w:hAnsi="Arial" w:cstheme="minorBidi"/>
      <w:b/>
      <w:color w:val="000000" w:themeColor="text1"/>
      <w:sz w:val="24"/>
      <w:szCs w:val="22"/>
      <w:lang w:eastAsia="en-US"/>
    </w:rPr>
  </w:style>
  <w:style w:type="paragraph" w:customStyle="1" w:styleId="TableColumnNameMIRB">
    <w:name w:val="Table Column Name MIRB"/>
    <w:basedOn w:val="TableBodyTextMIRB"/>
    <w:link w:val="TableColumnNameMIRBChar"/>
    <w:qFormat/>
    <w:rsid w:val="000C3AFA"/>
    <w:rPr>
      <w:b/>
    </w:rPr>
  </w:style>
  <w:style w:type="character" w:customStyle="1" w:styleId="TableColumnNameMIRBChar">
    <w:name w:val="Table Column Name MIRB Char"/>
    <w:basedOn w:val="TableBodyTextMIRBChar"/>
    <w:link w:val="TableColumnNameMIRB"/>
    <w:rsid w:val="000C3AFA"/>
    <w:rPr>
      <w:rFonts w:ascii="Arial" w:eastAsiaTheme="minorHAnsi" w:hAnsi="Arial" w:cstheme="minorBidi"/>
      <w:b/>
      <w:color w:val="000000" w:themeColor="text1"/>
      <w:sz w:val="24"/>
      <w:szCs w:val="22"/>
      <w:lang w:eastAsia="en-US"/>
    </w:rPr>
  </w:style>
  <w:style w:type="paragraph" w:customStyle="1" w:styleId="LookupTableInfoMIRB">
    <w:name w:val="Lookup Table Info MIRB"/>
    <w:basedOn w:val="BodyAccessibleTextMIRB"/>
    <w:link w:val="LookupTableInfoMIRBChar"/>
    <w:qFormat/>
    <w:rsid w:val="006C4420"/>
    <w:pPr>
      <w:spacing w:after="0" w:line="240" w:lineRule="auto"/>
    </w:pPr>
  </w:style>
  <w:style w:type="character" w:customStyle="1" w:styleId="LookupTableInfoMIRBChar">
    <w:name w:val="Lookup Table Info MIRB Char"/>
    <w:basedOn w:val="BodyAccessibleTextMIRBChar"/>
    <w:link w:val="LookupTableInfoMIRB"/>
    <w:rsid w:val="006C4420"/>
    <w:rPr>
      <w:rFonts w:ascii="Arial" w:eastAsiaTheme="minorEastAsia" w:hAnsi="Arial" w:cstheme="minorBidi"/>
      <w:sz w:val="24"/>
      <w:szCs w:val="22"/>
      <w:lang w:eastAsia="en-US"/>
    </w:rPr>
  </w:style>
  <w:style w:type="paragraph" w:styleId="Caption">
    <w:name w:val="caption"/>
    <w:aliases w:val="Caption MIRB"/>
    <w:basedOn w:val="BodyAccessibleTextMIRB"/>
    <w:next w:val="BodyAccessibleTextMIRB"/>
    <w:unhideWhenUsed/>
    <w:qFormat/>
    <w:rsid w:val="000C3AFA"/>
    <w:pPr>
      <w:spacing w:before="120" w:after="240" w:line="276" w:lineRule="auto"/>
      <w:contextualSpacing/>
      <w:jc w:val="center"/>
    </w:pPr>
    <w:rPr>
      <w:bCs/>
      <w:color w:val="0B1A2E" w:themeColor="accent3" w:themeShade="80"/>
      <w:szCs w:val="18"/>
    </w:rPr>
  </w:style>
  <w:style w:type="paragraph" w:styleId="BalloonText">
    <w:name w:val="Balloon Text"/>
    <w:basedOn w:val="Normal"/>
    <w:link w:val="BalloonTextChar"/>
    <w:rsid w:val="003F0C60"/>
    <w:rPr>
      <w:rFonts w:ascii="Tahoma" w:hAnsi="Tahoma" w:cs="Tahoma"/>
      <w:sz w:val="16"/>
      <w:szCs w:val="16"/>
    </w:rPr>
  </w:style>
  <w:style w:type="character" w:customStyle="1" w:styleId="BalloonTextChar">
    <w:name w:val="Balloon Text Char"/>
    <w:basedOn w:val="DefaultParagraphFont"/>
    <w:link w:val="BalloonText"/>
    <w:rsid w:val="003F0C60"/>
    <w:rPr>
      <w:rFonts w:ascii="Tahoma" w:hAnsi="Tahoma" w:cs="Tahoma"/>
      <w:sz w:val="16"/>
      <w:szCs w:val="16"/>
    </w:rPr>
  </w:style>
  <w:style w:type="paragraph" w:customStyle="1" w:styleId="TitlePageDateTextMIRB">
    <w:name w:val="Title Page Date Text MIRB"/>
    <w:basedOn w:val="BodyAccessibleTextMIRB"/>
    <w:next w:val="BodyAccessibleTextMIRB"/>
    <w:link w:val="TitlePageDateTextMIRBChar"/>
    <w:qFormat/>
    <w:rsid w:val="006C4420"/>
    <w:pPr>
      <w:spacing w:before="960" w:after="0"/>
      <w:jc w:val="center"/>
    </w:pPr>
  </w:style>
  <w:style w:type="paragraph" w:styleId="Header">
    <w:name w:val="header"/>
    <w:basedOn w:val="Normal"/>
    <w:link w:val="HeaderChar"/>
    <w:rsid w:val="00166BDE"/>
    <w:pPr>
      <w:tabs>
        <w:tab w:val="center" w:pos="4680"/>
        <w:tab w:val="right" w:pos="9360"/>
      </w:tabs>
    </w:pPr>
  </w:style>
  <w:style w:type="character" w:customStyle="1" w:styleId="TitlePageDateTextMIRBChar">
    <w:name w:val="Title Page Date Text MIRB Char"/>
    <w:basedOn w:val="BodyAccessibleTextMIRBChar"/>
    <w:link w:val="TitlePageDateTextMIRB"/>
    <w:rsid w:val="006C4420"/>
    <w:rPr>
      <w:rFonts w:ascii="Arial" w:eastAsiaTheme="minorEastAsia" w:hAnsi="Arial" w:cstheme="minorBidi"/>
      <w:sz w:val="24"/>
      <w:szCs w:val="22"/>
      <w:lang w:eastAsia="en-US"/>
    </w:rPr>
  </w:style>
  <w:style w:type="character" w:customStyle="1" w:styleId="HeaderChar">
    <w:name w:val="Header Char"/>
    <w:basedOn w:val="DefaultParagraphFont"/>
    <w:link w:val="Header"/>
    <w:rsid w:val="00166BDE"/>
    <w:rPr>
      <w:rFonts w:ascii="Arial" w:hAnsi="Arial"/>
    </w:rPr>
  </w:style>
  <w:style w:type="paragraph" w:styleId="Footer">
    <w:name w:val="footer"/>
    <w:basedOn w:val="Normal"/>
    <w:link w:val="FooterChar"/>
    <w:uiPriority w:val="99"/>
    <w:rsid w:val="00166BDE"/>
    <w:pPr>
      <w:tabs>
        <w:tab w:val="center" w:pos="4680"/>
        <w:tab w:val="right" w:pos="9360"/>
      </w:tabs>
    </w:pPr>
  </w:style>
  <w:style w:type="character" w:customStyle="1" w:styleId="FooterChar">
    <w:name w:val="Footer Char"/>
    <w:basedOn w:val="DefaultParagraphFont"/>
    <w:link w:val="Footer"/>
    <w:uiPriority w:val="99"/>
    <w:rsid w:val="00166BDE"/>
    <w:rPr>
      <w:rFonts w:ascii="Arial" w:hAnsi="Arial"/>
    </w:rPr>
  </w:style>
  <w:style w:type="paragraph" w:styleId="TOCHeading">
    <w:name w:val="TOC Heading"/>
    <w:basedOn w:val="Heading1"/>
    <w:next w:val="Normal"/>
    <w:uiPriority w:val="39"/>
    <w:semiHidden/>
    <w:unhideWhenUsed/>
    <w:qFormat/>
    <w:rsid w:val="006C4420"/>
    <w:pPr>
      <w:spacing w:line="276" w:lineRule="auto"/>
      <w:outlineLvl w:val="9"/>
    </w:pPr>
    <w:rPr>
      <w:lang w:val="en-US" w:eastAsia="ja-JP"/>
    </w:rPr>
  </w:style>
  <w:style w:type="paragraph" w:styleId="TOC1">
    <w:name w:val="toc 1"/>
    <w:basedOn w:val="Normal"/>
    <w:next w:val="Normal"/>
    <w:autoRedefine/>
    <w:uiPriority w:val="39"/>
    <w:rsid w:val="009453AE"/>
    <w:pPr>
      <w:spacing w:line="360" w:lineRule="auto"/>
    </w:pPr>
    <w:rPr>
      <w:sz w:val="24"/>
    </w:rPr>
  </w:style>
  <w:style w:type="paragraph" w:styleId="TOC2">
    <w:name w:val="toc 2"/>
    <w:basedOn w:val="Normal"/>
    <w:next w:val="Normal"/>
    <w:autoRedefine/>
    <w:uiPriority w:val="39"/>
    <w:rsid w:val="009453AE"/>
    <w:pPr>
      <w:spacing w:line="360" w:lineRule="auto"/>
      <w:ind w:left="202"/>
    </w:pPr>
    <w:rPr>
      <w:sz w:val="24"/>
    </w:rPr>
  </w:style>
  <w:style w:type="character" w:styleId="Hyperlink">
    <w:name w:val="Hyperlink"/>
    <w:basedOn w:val="DefaultParagraphFont"/>
    <w:uiPriority w:val="99"/>
    <w:unhideWhenUsed/>
    <w:rsid w:val="00F56911"/>
    <w:rPr>
      <w:color w:val="244061" w:themeColor="hyperlink"/>
      <w:u w:val="single"/>
    </w:rPr>
  </w:style>
  <w:style w:type="paragraph" w:styleId="TOC3">
    <w:name w:val="toc 3"/>
    <w:basedOn w:val="Normal"/>
    <w:next w:val="Normal"/>
    <w:autoRedefine/>
    <w:uiPriority w:val="39"/>
    <w:rsid w:val="009453AE"/>
    <w:pPr>
      <w:spacing w:line="360" w:lineRule="auto"/>
      <w:ind w:left="403"/>
    </w:pPr>
    <w:rPr>
      <w:sz w:val="24"/>
    </w:rPr>
  </w:style>
  <w:style w:type="paragraph" w:styleId="TOC4">
    <w:name w:val="toc 4"/>
    <w:basedOn w:val="Normal"/>
    <w:next w:val="Normal"/>
    <w:autoRedefine/>
    <w:uiPriority w:val="39"/>
    <w:rsid w:val="009453AE"/>
    <w:pPr>
      <w:spacing w:line="360" w:lineRule="auto"/>
      <w:ind w:left="605"/>
    </w:pPr>
    <w:rPr>
      <w:sz w:val="24"/>
    </w:rPr>
  </w:style>
  <w:style w:type="paragraph" w:styleId="TOC5">
    <w:name w:val="toc 5"/>
    <w:basedOn w:val="Normal"/>
    <w:next w:val="Normal"/>
    <w:autoRedefine/>
    <w:uiPriority w:val="39"/>
    <w:rsid w:val="009453AE"/>
    <w:pPr>
      <w:spacing w:line="360" w:lineRule="auto"/>
      <w:ind w:left="806"/>
    </w:pPr>
    <w:rPr>
      <w:sz w:val="24"/>
    </w:rPr>
  </w:style>
  <w:style w:type="paragraph" w:styleId="TOC6">
    <w:name w:val="toc 6"/>
    <w:basedOn w:val="Normal"/>
    <w:next w:val="Normal"/>
    <w:autoRedefine/>
    <w:uiPriority w:val="39"/>
    <w:rsid w:val="009453AE"/>
    <w:pPr>
      <w:spacing w:line="360" w:lineRule="auto"/>
      <w:ind w:left="994"/>
    </w:pPr>
    <w:rPr>
      <w:sz w:val="24"/>
    </w:rPr>
  </w:style>
  <w:style w:type="paragraph" w:styleId="TableofFigures">
    <w:name w:val="table of figures"/>
    <w:basedOn w:val="Normal"/>
    <w:next w:val="Normal"/>
    <w:uiPriority w:val="99"/>
    <w:rsid w:val="000C3AFA"/>
    <w:pPr>
      <w:spacing w:line="360" w:lineRule="auto"/>
    </w:pPr>
    <w:rPr>
      <w:sz w:val="24"/>
    </w:rPr>
  </w:style>
  <w:style w:type="table" w:customStyle="1" w:styleId="TableGrid1">
    <w:name w:val="Table Grid1"/>
    <w:basedOn w:val="TableNormal"/>
    <w:next w:val="TableGrid"/>
    <w:uiPriority w:val="99"/>
    <w:rsid w:val="00D37981"/>
    <w:rPr>
      <w:rFonts w:ascii="Arial" w:eastAsiaTheme="minorHAnsi" w:hAnsi="Arial"/>
      <w:color w:val="000000" w:themeColor="text1"/>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7">
    <w:name w:val="toc 7"/>
    <w:basedOn w:val="Normal"/>
    <w:next w:val="Normal"/>
    <w:autoRedefine/>
    <w:uiPriority w:val="39"/>
    <w:rsid w:val="009453AE"/>
    <w:pPr>
      <w:spacing w:line="360" w:lineRule="auto"/>
      <w:ind w:left="1195"/>
    </w:pPr>
    <w:rPr>
      <w:sz w:val="24"/>
    </w:rPr>
  </w:style>
  <w:style w:type="table" w:styleId="TableGrid">
    <w:name w:val="Table Grid"/>
    <w:basedOn w:val="TableNormal"/>
    <w:uiPriority w:val="59"/>
    <w:rsid w:val="00681C6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umberedListwith5LevelsMIRB">
    <w:name w:val="Numbered List with 5 Levels MIRB"/>
    <w:uiPriority w:val="99"/>
    <w:rsid w:val="00D73107"/>
    <w:pPr>
      <w:numPr>
        <w:numId w:val="18"/>
      </w:numPr>
    </w:pPr>
  </w:style>
  <w:style w:type="character" w:customStyle="1" w:styleId="Heading5Char">
    <w:name w:val="Heading 5 Char"/>
    <w:basedOn w:val="DefaultParagraphFont"/>
    <w:link w:val="Heading5"/>
    <w:semiHidden/>
    <w:rsid w:val="003F0C60"/>
    <w:rPr>
      <w:rFonts w:asciiTheme="majorHAnsi" w:eastAsiaTheme="majorEastAsia" w:hAnsiTheme="majorHAnsi" w:cstheme="majorBidi"/>
      <w:color w:val="07111E" w:themeColor="accent1" w:themeShade="7F"/>
    </w:rPr>
  </w:style>
  <w:style w:type="numbering" w:customStyle="1" w:styleId="NumberedHeadingsMIRB">
    <w:name w:val="Numbered Headings MIRB"/>
    <w:uiPriority w:val="99"/>
    <w:rsid w:val="00892C63"/>
    <w:pPr>
      <w:numPr>
        <w:numId w:val="20"/>
      </w:numPr>
    </w:pPr>
  </w:style>
  <w:style w:type="paragraph" w:customStyle="1" w:styleId="Heading2NoNumbersMIRB">
    <w:name w:val="Heading 2 No Numbers MIRB"/>
    <w:basedOn w:val="Heading2MIRB"/>
    <w:link w:val="Heading2NoNumbersMIRBChar"/>
    <w:qFormat/>
    <w:rsid w:val="00D37981"/>
    <w:pPr>
      <w:keepNext/>
      <w:keepLines/>
      <w:numPr>
        <w:ilvl w:val="0"/>
        <w:numId w:val="0"/>
      </w:numPr>
    </w:pPr>
    <w:rPr>
      <w:color w:val="244061" w:themeColor="text2"/>
    </w:rPr>
  </w:style>
  <w:style w:type="paragraph" w:customStyle="1" w:styleId="Heading3NoNumbersMIRB">
    <w:name w:val="Heading 3 No Numbers MIRB"/>
    <w:basedOn w:val="Heading3MIRB"/>
    <w:link w:val="Heading3NoNumbersMIRBChar"/>
    <w:qFormat/>
    <w:rsid w:val="00D37981"/>
    <w:pPr>
      <w:numPr>
        <w:ilvl w:val="0"/>
        <w:numId w:val="0"/>
      </w:numPr>
    </w:pPr>
    <w:rPr>
      <w:color w:val="173760" w:themeColor="accent1" w:themeTint="E6"/>
    </w:rPr>
  </w:style>
  <w:style w:type="character" w:customStyle="1" w:styleId="Heading2NoNumbersMIRBChar">
    <w:name w:val="Heading 2 No Numbers MIRB Char"/>
    <w:basedOn w:val="Heading2MIRBChar"/>
    <w:link w:val="Heading2NoNumbersMIRB"/>
    <w:rsid w:val="00D37981"/>
    <w:rPr>
      <w:rFonts w:ascii="Arial" w:eastAsiaTheme="majorEastAsia" w:hAnsi="Arial" w:cstheme="majorBidi"/>
      <w:b/>
      <w:bCs/>
      <w:color w:val="244061" w:themeColor="text2"/>
      <w:sz w:val="28"/>
      <w:szCs w:val="26"/>
      <w:lang w:eastAsia="en-US"/>
    </w:rPr>
  </w:style>
  <w:style w:type="paragraph" w:customStyle="1" w:styleId="Heading4NoNumbersMIRB">
    <w:name w:val="Heading 4 No Numbers MIRB"/>
    <w:basedOn w:val="Heading4MIRB"/>
    <w:link w:val="Heading4NoNumbersMIRBChar"/>
    <w:qFormat/>
    <w:rsid w:val="00D37981"/>
    <w:pPr>
      <w:numPr>
        <w:ilvl w:val="0"/>
        <w:numId w:val="0"/>
      </w:numPr>
    </w:pPr>
    <w:rPr>
      <w:i w:val="0"/>
      <w:color w:val="173760" w:themeColor="accent1" w:themeTint="E6"/>
    </w:rPr>
  </w:style>
  <w:style w:type="character" w:customStyle="1" w:styleId="Heading3NoNumbersMIRBChar">
    <w:name w:val="Heading 3 No Numbers MIRB Char"/>
    <w:basedOn w:val="Heading3MIRBChar"/>
    <w:link w:val="Heading3NoNumbersMIRB"/>
    <w:rsid w:val="00D37981"/>
    <w:rPr>
      <w:rFonts w:ascii="Arial" w:eastAsiaTheme="majorEastAsia" w:hAnsi="Arial" w:cstheme="majorBidi"/>
      <w:b/>
      <w:bCs/>
      <w:color w:val="173760" w:themeColor="accent1" w:themeTint="E6"/>
      <w:sz w:val="24"/>
      <w:szCs w:val="22"/>
      <w:lang w:eastAsia="en-US"/>
    </w:rPr>
  </w:style>
  <w:style w:type="character" w:customStyle="1" w:styleId="Heading4NoNumbersMIRBChar">
    <w:name w:val="Heading 4 No Numbers MIRB Char"/>
    <w:basedOn w:val="Heading4MIRBChar"/>
    <w:link w:val="Heading4NoNumbersMIRB"/>
    <w:rsid w:val="00D37981"/>
    <w:rPr>
      <w:rFonts w:ascii="Arial" w:eastAsiaTheme="majorEastAsia" w:hAnsi="Arial" w:cstheme="majorBidi"/>
      <w:b/>
      <w:bCs/>
      <w:i w:val="0"/>
      <w:iCs/>
      <w:color w:val="173760" w:themeColor="accent1" w:themeTint="E6"/>
      <w:sz w:val="24"/>
      <w:szCs w:val="22"/>
      <w:lang w:eastAsia="en-US"/>
    </w:rPr>
  </w:style>
  <w:style w:type="table" w:customStyle="1" w:styleId="TableGrid2">
    <w:name w:val="Table Grid2"/>
    <w:basedOn w:val="TableNormal"/>
    <w:next w:val="TableGrid"/>
    <w:rsid w:val="00897D93"/>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semiHidden/>
    <w:unhideWhenUsed/>
    <w:rsid w:val="00F62CC9"/>
    <w:rPr>
      <w:sz w:val="16"/>
      <w:szCs w:val="16"/>
    </w:rPr>
  </w:style>
  <w:style w:type="paragraph" w:styleId="CommentText">
    <w:name w:val="annotation text"/>
    <w:basedOn w:val="Normal"/>
    <w:link w:val="CommentTextChar"/>
    <w:semiHidden/>
    <w:unhideWhenUsed/>
    <w:rsid w:val="00F62CC9"/>
  </w:style>
  <w:style w:type="character" w:customStyle="1" w:styleId="CommentTextChar">
    <w:name w:val="Comment Text Char"/>
    <w:basedOn w:val="DefaultParagraphFont"/>
    <w:link w:val="CommentText"/>
    <w:semiHidden/>
    <w:rsid w:val="00F62CC9"/>
    <w:rPr>
      <w:rFonts w:ascii="Arial" w:hAnsi="Arial"/>
    </w:rPr>
  </w:style>
  <w:style w:type="paragraph" w:styleId="CommentSubject">
    <w:name w:val="annotation subject"/>
    <w:basedOn w:val="CommentText"/>
    <w:next w:val="CommentText"/>
    <w:link w:val="CommentSubjectChar"/>
    <w:semiHidden/>
    <w:unhideWhenUsed/>
    <w:rsid w:val="00F62CC9"/>
    <w:rPr>
      <w:b/>
      <w:bCs/>
    </w:rPr>
  </w:style>
  <w:style w:type="character" w:customStyle="1" w:styleId="CommentSubjectChar">
    <w:name w:val="Comment Subject Char"/>
    <w:basedOn w:val="CommentTextChar"/>
    <w:link w:val="CommentSubject"/>
    <w:semiHidden/>
    <w:rsid w:val="00F62CC9"/>
    <w:rPr>
      <w:rFonts w:ascii="Arial" w:hAnsi="Arial"/>
      <w:b/>
      <w:bCs/>
    </w:rPr>
  </w:style>
  <w:style w:type="paragraph" w:styleId="ListParagraph">
    <w:name w:val="List Paragraph"/>
    <w:basedOn w:val="Normal"/>
    <w:uiPriority w:val="34"/>
    <w:qFormat/>
    <w:rsid w:val="008C31B2"/>
    <w:pPr>
      <w:ind w:left="720"/>
      <w:contextualSpacing/>
    </w:pPr>
  </w:style>
  <w:style w:type="paragraph" w:styleId="BodyText2">
    <w:name w:val="Body Text 2"/>
    <w:basedOn w:val="Normal"/>
    <w:link w:val="BodyText2Char"/>
    <w:rsid w:val="00AA67CF"/>
    <w:rPr>
      <w:rFonts w:cs="Arial"/>
      <w:sz w:val="16"/>
      <w:szCs w:val="24"/>
      <w:lang w:val="fr-CA" w:eastAsia="en-US"/>
    </w:rPr>
  </w:style>
  <w:style w:type="character" w:customStyle="1" w:styleId="BodyText2Char">
    <w:name w:val="Body Text 2 Char"/>
    <w:basedOn w:val="DefaultParagraphFont"/>
    <w:link w:val="BodyText2"/>
    <w:rsid w:val="00AA67CF"/>
    <w:rPr>
      <w:rFonts w:ascii="Arial" w:hAnsi="Arial" w:cs="Arial"/>
      <w:sz w:val="16"/>
      <w:szCs w:val="24"/>
      <w:lang w:val="fr-CA" w:eastAsia="en-US"/>
    </w:rPr>
  </w:style>
  <w:style w:type="character" w:customStyle="1" w:styleId="Heading6Char">
    <w:name w:val="Heading 6 Char"/>
    <w:basedOn w:val="DefaultParagraphFont"/>
    <w:link w:val="Heading6"/>
    <w:rsid w:val="00BD60D2"/>
    <w:rPr>
      <w:rFonts w:ascii="Arial" w:hAnsi="Arial"/>
      <w:b/>
      <w:bCs/>
      <w:sz w:val="22"/>
      <w:szCs w:val="22"/>
      <w:lang w:eastAsia="en-US"/>
    </w:rPr>
  </w:style>
  <w:style w:type="character" w:customStyle="1" w:styleId="Heading7Char">
    <w:name w:val="Heading 7 Char"/>
    <w:basedOn w:val="DefaultParagraphFont"/>
    <w:link w:val="Heading7"/>
    <w:rsid w:val="00BD60D2"/>
    <w:rPr>
      <w:rFonts w:ascii="Arial" w:hAnsi="Arial"/>
      <w:szCs w:val="24"/>
      <w:lang w:eastAsia="en-US"/>
    </w:rPr>
  </w:style>
  <w:style w:type="character" w:customStyle="1" w:styleId="Heading8Char">
    <w:name w:val="Heading 8 Char"/>
    <w:basedOn w:val="DefaultParagraphFont"/>
    <w:link w:val="Heading8"/>
    <w:rsid w:val="00BD60D2"/>
    <w:rPr>
      <w:rFonts w:ascii="Arial" w:hAnsi="Arial"/>
      <w:i/>
      <w:iCs/>
      <w:szCs w:val="24"/>
      <w:lang w:eastAsia="en-US"/>
    </w:rPr>
  </w:style>
  <w:style w:type="character" w:customStyle="1" w:styleId="Heading9Char">
    <w:name w:val="Heading 9 Char"/>
    <w:basedOn w:val="DefaultParagraphFont"/>
    <w:link w:val="Heading9"/>
    <w:rsid w:val="00BD60D2"/>
    <w:rPr>
      <w:rFonts w:ascii="Arial" w:hAnsi="Arial" w:cs="Arial"/>
      <w:sz w:val="22"/>
      <w:szCs w:val="22"/>
      <w:lang w:eastAsia="en-US"/>
    </w:rPr>
  </w:style>
  <w:style w:type="paragraph" w:customStyle="1" w:styleId="Heading5NoNumbersMIRB">
    <w:name w:val="Heading 5 No Numbers MIRB"/>
    <w:basedOn w:val="Heading4NoNumbersMIRB"/>
    <w:next w:val="Heading4NoNumbersMIRB"/>
    <w:link w:val="Heading5NoNumbersMIRBChar"/>
    <w:qFormat/>
    <w:rsid w:val="009B13B0"/>
    <w:pPr>
      <w:outlineLvl w:val="4"/>
    </w:pPr>
    <w:rPr>
      <w:i/>
    </w:rPr>
  </w:style>
  <w:style w:type="paragraph" w:customStyle="1" w:styleId="Heading6NoNumbersMIRB">
    <w:name w:val="Heading 6 No Numbers MIRB"/>
    <w:basedOn w:val="BodyAccessibleTextMIRB"/>
    <w:link w:val="Heading6NoNumbersMIRBChar"/>
    <w:qFormat/>
    <w:rsid w:val="00C7124C"/>
    <w:pPr>
      <w:outlineLvl w:val="5"/>
    </w:pPr>
    <w:rPr>
      <w:i/>
    </w:rPr>
  </w:style>
  <w:style w:type="character" w:customStyle="1" w:styleId="Heading5NoNumbersMIRBChar">
    <w:name w:val="Heading 5 No Numbers MIRB Char"/>
    <w:basedOn w:val="Heading5Char"/>
    <w:link w:val="Heading5NoNumbersMIRB"/>
    <w:rsid w:val="009B13B0"/>
    <w:rPr>
      <w:rFonts w:ascii="Arial" w:eastAsiaTheme="majorEastAsia" w:hAnsi="Arial" w:cstheme="majorBidi"/>
      <w:b/>
      <w:bCs/>
      <w:iCs/>
      <w:color w:val="595959"/>
      <w:sz w:val="24"/>
      <w:szCs w:val="22"/>
      <w:lang w:eastAsia="en-US"/>
    </w:rPr>
  </w:style>
  <w:style w:type="paragraph" w:styleId="FootnoteText">
    <w:name w:val="footnote text"/>
    <w:basedOn w:val="Normal"/>
    <w:link w:val="FootnoteTextChar"/>
    <w:semiHidden/>
    <w:unhideWhenUsed/>
    <w:rsid w:val="004C7AC7"/>
  </w:style>
  <w:style w:type="character" w:customStyle="1" w:styleId="Heading6NoNumbersMIRBChar">
    <w:name w:val="Heading 6 No Numbers MIRB Char"/>
    <w:basedOn w:val="BodyAccessibleTextMIRBChar"/>
    <w:link w:val="Heading6NoNumbersMIRB"/>
    <w:rsid w:val="00C7124C"/>
    <w:rPr>
      <w:rFonts w:ascii="Arial" w:eastAsiaTheme="minorEastAsia" w:hAnsi="Arial" w:cstheme="minorBidi"/>
      <w:i/>
      <w:sz w:val="24"/>
      <w:szCs w:val="22"/>
      <w:lang w:eastAsia="en-US"/>
    </w:rPr>
  </w:style>
  <w:style w:type="character" w:customStyle="1" w:styleId="FootnoteTextChar">
    <w:name w:val="Footnote Text Char"/>
    <w:basedOn w:val="DefaultParagraphFont"/>
    <w:link w:val="FootnoteText"/>
    <w:semiHidden/>
    <w:rsid w:val="004C7AC7"/>
    <w:rPr>
      <w:rFonts w:ascii="Arial" w:hAnsi="Arial"/>
    </w:rPr>
  </w:style>
  <w:style w:type="character" w:styleId="FootnoteReference">
    <w:name w:val="footnote reference"/>
    <w:basedOn w:val="DefaultParagraphFont"/>
    <w:unhideWhenUsed/>
    <w:rsid w:val="004C7AC7"/>
    <w:rPr>
      <w:vertAlign w:val="superscript"/>
    </w:rPr>
  </w:style>
  <w:style w:type="paragraph" w:styleId="NormalWeb">
    <w:name w:val="Normal (Web)"/>
    <w:basedOn w:val="Normal"/>
    <w:uiPriority w:val="99"/>
    <w:semiHidden/>
    <w:unhideWhenUsed/>
    <w:rsid w:val="006A0A04"/>
    <w:pPr>
      <w:spacing w:before="100" w:beforeAutospacing="1" w:after="100" w:afterAutospacing="1"/>
    </w:pPr>
    <w:rPr>
      <w:rFonts w:ascii="Times New Roman" w:eastAsiaTheme="minorEastAsia" w:hAnsi="Times New Roman"/>
      <w:sz w:val="24"/>
      <w:szCs w:val="24"/>
    </w:rPr>
  </w:style>
  <w:style w:type="paragraph" w:styleId="TOC8">
    <w:name w:val="toc 8"/>
    <w:basedOn w:val="Normal"/>
    <w:next w:val="Normal"/>
    <w:autoRedefine/>
    <w:uiPriority w:val="39"/>
    <w:unhideWhenUsed/>
    <w:rsid w:val="00E05542"/>
    <w:pPr>
      <w:spacing w:after="100" w:line="259" w:lineRule="auto"/>
      <w:ind w:left="1540"/>
    </w:pPr>
    <w:rPr>
      <w:rFonts w:asciiTheme="minorHAnsi" w:eastAsiaTheme="minorEastAsia" w:hAnsiTheme="minorHAnsi" w:cstheme="minorBidi"/>
      <w:sz w:val="22"/>
      <w:szCs w:val="22"/>
    </w:rPr>
  </w:style>
  <w:style w:type="paragraph" w:styleId="TOC9">
    <w:name w:val="toc 9"/>
    <w:basedOn w:val="Normal"/>
    <w:next w:val="Normal"/>
    <w:autoRedefine/>
    <w:uiPriority w:val="39"/>
    <w:unhideWhenUsed/>
    <w:rsid w:val="00E05542"/>
    <w:pPr>
      <w:spacing w:after="100" w:line="259" w:lineRule="auto"/>
      <w:ind w:left="1760"/>
    </w:pPr>
    <w:rPr>
      <w:rFonts w:asciiTheme="minorHAnsi" w:eastAsiaTheme="minorEastAsia" w:hAnsiTheme="minorHAnsi" w:cstheme="minorBidi"/>
      <w:sz w:val="22"/>
      <w:szCs w:val="22"/>
    </w:rPr>
  </w:style>
  <w:style w:type="character" w:styleId="UnresolvedMention">
    <w:name w:val="Unresolved Mention"/>
    <w:basedOn w:val="DefaultParagraphFont"/>
    <w:uiPriority w:val="99"/>
    <w:semiHidden/>
    <w:unhideWhenUsed/>
    <w:rsid w:val="00B0388B"/>
    <w:rPr>
      <w:color w:val="808080"/>
      <w:shd w:val="clear" w:color="auto" w:fill="E6E6E6"/>
    </w:rPr>
  </w:style>
  <w:style w:type="character" w:styleId="FollowedHyperlink">
    <w:name w:val="FollowedHyperlink"/>
    <w:basedOn w:val="DefaultParagraphFont"/>
    <w:semiHidden/>
    <w:unhideWhenUsed/>
    <w:rsid w:val="00D119F9"/>
    <w:rPr>
      <w:color w:val="244061" w:themeColor="followedHyperlink"/>
      <w:u w:val="single"/>
    </w:rPr>
  </w:style>
  <w:style w:type="paragraph" w:customStyle="1" w:styleId="CorpsdutexteaccessibleDCRI">
    <w:name w:val="Corps du texte accessible – DCRI"/>
    <w:link w:val="CaractresducorpsdutexteaccessibleDCRI"/>
    <w:qFormat/>
    <w:rsid w:val="00007B66"/>
    <w:pPr>
      <w:keepLines/>
      <w:spacing w:after="200" w:line="360" w:lineRule="auto"/>
    </w:pPr>
    <w:rPr>
      <w:rFonts w:ascii="Arial" w:eastAsiaTheme="minorEastAsia" w:hAnsi="Arial" w:cstheme="minorBidi"/>
      <w:sz w:val="24"/>
      <w:szCs w:val="22"/>
      <w:lang w:val="fr-CA" w:eastAsia="en-US"/>
    </w:rPr>
  </w:style>
  <w:style w:type="character" w:customStyle="1" w:styleId="CaractresducorpsdutexteaccessibleDCRI">
    <w:name w:val="Caractères du corps du texte accessible – DCRI"/>
    <w:basedOn w:val="DefaultParagraphFont"/>
    <w:link w:val="CorpsdutexteaccessibleDCRI"/>
    <w:rsid w:val="00007B66"/>
    <w:rPr>
      <w:rFonts w:ascii="Arial" w:eastAsiaTheme="minorEastAsia" w:hAnsi="Arial" w:cstheme="minorBidi"/>
      <w:sz w:val="24"/>
      <w:szCs w:val="22"/>
      <w:lang w:val="fr-CA" w:eastAsia="en-US"/>
    </w:rPr>
  </w:style>
  <w:style w:type="paragraph" w:styleId="Revision">
    <w:name w:val="Revision"/>
    <w:hidden/>
    <w:uiPriority w:val="99"/>
    <w:semiHidden/>
    <w:rsid w:val="001C43A4"/>
    <w:rPr>
      <w:rFonts w:ascii="Arial" w:hAnsi="Ari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57338115">
      <w:bodyDiv w:val="1"/>
      <w:marLeft w:val="0"/>
      <w:marRight w:val="0"/>
      <w:marTop w:val="0"/>
      <w:marBottom w:val="0"/>
      <w:divBdr>
        <w:top w:val="none" w:sz="0" w:space="0" w:color="auto"/>
        <w:left w:val="none" w:sz="0" w:space="0" w:color="auto"/>
        <w:bottom w:val="none" w:sz="0" w:space="0" w:color="auto"/>
        <w:right w:val="none" w:sz="0" w:space="0" w:color="auto"/>
      </w:divBdr>
    </w:div>
    <w:div w:id="1613131744">
      <w:bodyDiv w:val="1"/>
      <w:marLeft w:val="0"/>
      <w:marRight w:val="0"/>
      <w:marTop w:val="0"/>
      <w:marBottom w:val="0"/>
      <w:divBdr>
        <w:top w:val="none" w:sz="0" w:space="0" w:color="auto"/>
        <w:left w:val="none" w:sz="0" w:space="0" w:color="auto"/>
        <w:bottom w:val="none" w:sz="0" w:space="0" w:color="auto"/>
        <w:right w:val="none" w:sz="0" w:space="0" w:color="auto"/>
      </w:divBdr>
    </w:div>
    <w:div w:id="1819883951">
      <w:bodyDiv w:val="1"/>
      <w:marLeft w:val="0"/>
      <w:marRight w:val="0"/>
      <w:marTop w:val="0"/>
      <w:marBottom w:val="0"/>
      <w:divBdr>
        <w:top w:val="none" w:sz="0" w:space="0" w:color="auto"/>
        <w:left w:val="none" w:sz="0" w:space="0" w:color="auto"/>
        <w:bottom w:val="none" w:sz="0" w:space="0" w:color="auto"/>
        <w:right w:val="none" w:sz="0" w:space="0" w:color="auto"/>
      </w:divBdr>
    </w:div>
    <w:div w:id="19475386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geospatial@ontario.ca?subject=Nuage%20de%20points%20classifi&#233;s%20de%20l&#8217;Ontario%20(donn&#233;es%20d&#233;riv&#233;es%20de%20l&#8217;imagerie)" TargetMode="External"/><Relationship Id="rId18" Type="http://schemas.openxmlformats.org/officeDocument/2006/relationships/image" Target="media/image3.png"/><Relationship Id="rId26" Type="http://schemas.openxmlformats.org/officeDocument/2006/relationships/hyperlink" Target="https://ressources-naturelles.canada.ca/science-donnees/science-recherche/geomatique/science-recherche-systemes-reference-geodesique/systeme-canadien-reference-spatiale-scrs" TargetMode="External"/><Relationship Id="rId39" Type="http://schemas.openxmlformats.org/officeDocument/2006/relationships/hyperlink" Target="https://geohub-fr.lio.gov.on.ca/maps/95ba026dc29841b4a051c001217b1a27" TargetMode="External"/><Relationship Id="rId21" Type="http://schemas.openxmlformats.org/officeDocument/2006/relationships/image" Target="media/image6.jpeg"/><Relationship Id="rId34" Type="http://schemas.openxmlformats.org/officeDocument/2006/relationships/image" Target="media/image13.png"/><Relationship Id="rId42" Type="http://schemas.openxmlformats.org/officeDocument/2006/relationships/image" Target="media/image19.png"/><Relationship Id="rId47" Type="http://schemas.openxmlformats.org/officeDocument/2006/relationships/image" Target="media/image24.png"/><Relationship Id="rId50" Type="http://schemas.openxmlformats.org/officeDocument/2006/relationships/image" Target="media/image27.jpeg"/><Relationship Id="rId55"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2.jpg"/><Relationship Id="rId29" Type="http://schemas.openxmlformats.org/officeDocument/2006/relationships/hyperlink" Target="https://www.arcgis.com/home/item.html?id=787794cdbd384261bc9bf99a860a374f" TargetMode="External"/><Relationship Id="rId11" Type="http://schemas.openxmlformats.org/officeDocument/2006/relationships/endnotes" Target="endnotes.xml"/><Relationship Id="rId24" Type="http://schemas.openxmlformats.org/officeDocument/2006/relationships/image" Target="media/image9.png"/><Relationship Id="rId32" Type="http://schemas.openxmlformats.org/officeDocument/2006/relationships/hyperlink" Target="https://downloads.rapidlasso.de/laszip.exe" TargetMode="External"/><Relationship Id="rId37" Type="http://schemas.openxmlformats.org/officeDocument/2006/relationships/image" Target="media/image16.png"/><Relationship Id="rId40" Type="http://schemas.openxmlformats.org/officeDocument/2006/relationships/image" Target="media/image18.png"/><Relationship Id="rId45" Type="http://schemas.openxmlformats.org/officeDocument/2006/relationships/image" Target="media/image22.png"/><Relationship Id="rId53" Type="http://schemas.openxmlformats.org/officeDocument/2006/relationships/footer" Target="footer2.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hyperlink" Target="https://www.ontario.ca/fr/page/licence-du-gouvernement-ouvert-ontario" TargetMode="External"/><Relationship Id="rId44" Type="http://schemas.openxmlformats.org/officeDocument/2006/relationships/image" Target="media/image21.png"/><Relationship Id="rId52" Type="http://schemas.openxmlformats.org/officeDocument/2006/relationships/image" Target="media/image29.jpe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image" Target="media/image7.jpeg"/><Relationship Id="rId27" Type="http://schemas.openxmlformats.org/officeDocument/2006/relationships/hyperlink" Target="https://ressources-naturelles.canada.ca/sites/nrcan/files/files/pdf/Height_reference_system_modernization_(FR).pdf" TargetMode="External"/><Relationship Id="rId30" Type="http://schemas.openxmlformats.org/officeDocument/2006/relationships/image" Target="media/image11.png"/><Relationship Id="rId35" Type="http://schemas.openxmlformats.org/officeDocument/2006/relationships/image" Target="media/image14.png"/><Relationship Id="rId43" Type="http://schemas.openxmlformats.org/officeDocument/2006/relationships/image" Target="media/image20.png"/><Relationship Id="rId48" Type="http://schemas.openxmlformats.org/officeDocument/2006/relationships/image" Target="media/image25.png"/><Relationship Id="rId8" Type="http://schemas.openxmlformats.org/officeDocument/2006/relationships/settings" Target="settings.xml"/><Relationship Id="rId51" Type="http://schemas.openxmlformats.org/officeDocument/2006/relationships/image" Target="media/image28.jpe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geohub-fr.lio.gov.on.ca/maps/9a6106631899408794c79da028fb0b48" TargetMode="External"/><Relationship Id="rId25" Type="http://schemas.openxmlformats.org/officeDocument/2006/relationships/image" Target="media/image10.tiff"/><Relationship Id="rId33" Type="http://schemas.openxmlformats.org/officeDocument/2006/relationships/image" Target="media/image12.png"/><Relationship Id="rId38" Type="http://schemas.openxmlformats.org/officeDocument/2006/relationships/image" Target="media/image17.png"/><Relationship Id="rId46" Type="http://schemas.openxmlformats.org/officeDocument/2006/relationships/image" Target="media/image23.png"/><Relationship Id="rId20" Type="http://schemas.openxmlformats.org/officeDocument/2006/relationships/image" Target="media/image5.png"/><Relationship Id="rId41" Type="http://schemas.openxmlformats.org/officeDocument/2006/relationships/hyperlink" Target="https://geohub-fr.lio.gov.on.ca/" TargetMode="Externa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mailto:geospatial@ontario.ca?subject=Nuage%20de%20points%20classifi&#233;s%20de%20l&#8217;Ontario%20(donn&#233;es%20d&#233;riv&#233;es%20de%20l&#8217;imagerie)" TargetMode="External"/><Relationship Id="rId23" Type="http://schemas.openxmlformats.org/officeDocument/2006/relationships/image" Target="media/image8.png"/><Relationship Id="rId28" Type="http://schemas.openxmlformats.org/officeDocument/2006/relationships/hyperlink" Target="https://www.publicdocs.mnr.gov.on.ca/mirb/GEO-LargeData-OrderingInstructions-FR.docx" TargetMode="External"/><Relationship Id="rId36" Type="http://schemas.openxmlformats.org/officeDocument/2006/relationships/image" Target="media/image15.png"/><Relationship Id="rId49" Type="http://schemas.openxmlformats.org/officeDocument/2006/relationships/image" Target="media/image26.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enninKe\AppData\Local\Microsoft\Windows\INetCache\Content.Outlook\UZZ3WLQ3\PMU-User-Guide-Template-v2023.1%20(002).dotx" TargetMode="External"/></Relationships>
</file>

<file path=word/theme/theme1.xml><?xml version="1.0" encoding="utf-8"?>
<a:theme xmlns:a="http://schemas.openxmlformats.org/drawingml/2006/main" name="Office Theme">
  <a:themeElements>
    <a:clrScheme name="Custom 1">
      <a:dk1>
        <a:srgbClr val="000000"/>
      </a:dk1>
      <a:lt1>
        <a:sysClr val="window" lastClr="FFFFFF"/>
      </a:lt1>
      <a:dk2>
        <a:srgbClr val="244061"/>
      </a:dk2>
      <a:lt2>
        <a:srgbClr val="FFFFFF"/>
      </a:lt2>
      <a:accent1>
        <a:srgbClr val="0F243E"/>
      </a:accent1>
      <a:accent2>
        <a:srgbClr val="244061"/>
      </a:accent2>
      <a:accent3>
        <a:srgbClr val="17365D"/>
      </a:accent3>
      <a:accent4>
        <a:srgbClr val="366092"/>
      </a:accent4>
      <a:accent5>
        <a:srgbClr val="244061"/>
      </a:accent5>
      <a:accent6>
        <a:srgbClr val="0F243E"/>
      </a:accent6>
      <a:hlink>
        <a:srgbClr val="244061"/>
      </a:hlink>
      <a:folHlink>
        <a:srgbClr val="244061"/>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E5CEF20B568E4384B394BCC9DFB15B" ma:contentTypeVersion="14" ma:contentTypeDescription="Create a new document." ma:contentTypeScope="" ma:versionID="bc70e796dcf97af15566fc9b9c50b9fe">
  <xsd:schema xmlns:xsd="http://www.w3.org/2001/XMLSchema" xmlns:xs="http://www.w3.org/2001/XMLSchema" xmlns:p="http://schemas.microsoft.com/office/2006/metadata/properties" xmlns:ns2="2df31574-fc4a-4975-af68-bdb635e6ecc7" xmlns:ns3="a0a8a017-915d-462b-8413-df66d2dd4acf" targetNamespace="http://schemas.microsoft.com/office/2006/metadata/properties" ma:root="true" ma:fieldsID="8b39aa13ba75b3a436234d4f262bac89" ns2:_="" ns3:_="">
    <xsd:import namespace="2df31574-fc4a-4975-af68-bdb635e6ecc7"/>
    <xsd:import namespace="a0a8a017-915d-462b-8413-df66d2dd4acf"/>
    <xsd:element name="properties">
      <xsd:complexType>
        <xsd:sequence>
          <xsd:element name="documentManagement">
            <xsd:complexType>
              <xsd:all>
                <xsd:element ref="ns2:_dlc_DocId" minOccurs="0"/>
                <xsd:element ref="ns2:_dlc_DocIdUrl" minOccurs="0"/>
                <xsd:element ref="ns2:_dlc_DocIdPersistId" minOccurs="0"/>
                <xsd:element ref="ns3:RecordSeries" minOccurs="0"/>
                <xsd:element ref="ns3:lcf76f155ced4ddcb4097134ff3c332f" minOccurs="0"/>
                <xsd:element ref="ns2:TaxCatchAll" minOccurs="0"/>
                <xsd:element ref="ns3:Disposition" minOccurs="0"/>
                <xsd:element ref="ns3:RecordSeriesNumberandName" minOccurs="0"/>
                <xsd:element ref="ns3:ClosureCriteria" minOccurs="0"/>
                <xsd:element ref="ns3:RecordSeriesName" minOccurs="0"/>
                <xsd:element ref="ns3:FolderGuardian" minOccurs="0"/>
                <xsd:element ref="ns3:MediaServiceMetadata" minOccurs="0"/>
                <xsd:element ref="ns3:MediaServiceFastMetadata" minOccurs="0"/>
                <xsd:element ref="ns3:MediaServiceSearchPropertie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f31574-fc4a-4975-af68-bdb635e6e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4" nillable="true" ma:displayName="Taxonomy Catch All Column" ma:hidden="true" ma:list="{6624fdfe-06ba-4580-a232-42f089d367a5}" ma:internalName="TaxCatchAll" ma:showField="CatchAllData" ma:web="2df31574-fc4a-4975-af68-bdb635e6e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0a8a017-915d-462b-8413-df66d2dd4acf" elementFormDefault="qualified">
    <xsd:import namespace="http://schemas.microsoft.com/office/2006/documentManagement/types"/>
    <xsd:import namespace="http://schemas.microsoft.com/office/infopath/2007/PartnerControls"/>
    <xsd:element name="RecordSeries" ma:index="11" nillable="true" ma:displayName="Retention Period" ma:format="RadioButtons" ma:internalName="RecordSeries">
      <xsd:simpleType>
        <xsd:restriction base="dms:Choice">
          <xsd:enumeration value="N/A"/>
          <xsd:enumeration value="CFY2"/>
          <xsd:enumeration value="CFY6"/>
          <xsd:enumeration value="CFY7"/>
          <xsd:enumeration value="CFY8"/>
          <xsd:enumeration value="CFY10"/>
          <xsd:enumeration value="CFY50"/>
          <xsd:enumeration value="CCY2"/>
          <xsd:enumeration value="CCY3"/>
          <xsd:enumeration value="CCY4"/>
          <xsd:enumeration value="CCY5"/>
          <xsd:enumeration value="CCY6"/>
          <xsd:enumeration value="CCY7"/>
          <xsd:enumeration value="CCY8"/>
          <xsd:enumeration value="CCY9"/>
          <xsd:enumeration value="CCY10"/>
          <xsd:enumeration value="CCY11"/>
          <xsd:enumeration value="CCY20"/>
          <xsd:enumeration value="CCY21"/>
          <xsd:enumeration value="CCY2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c03f8475-640f-4944-9dcc-2d3788384b7c" ma:termSetId="09814cd3-568e-fe90-9814-8d621ff8fb84" ma:anchorId="fba54fb3-c3e1-fe81-a776-ca4b69148c4d" ma:open="true" ma:isKeyword="false">
      <xsd:complexType>
        <xsd:sequence>
          <xsd:element ref="pc:Terms" minOccurs="0" maxOccurs="1"/>
        </xsd:sequence>
      </xsd:complexType>
    </xsd:element>
    <xsd:element name="Disposition" ma:index="15" nillable="true" ma:displayName="Disposition" ma:description="What should happen to files when they have met their records series. " ma:format="Dropdown" ma:internalName="Disposition">
      <xsd:simpleType>
        <xsd:restriction base="dms:Choice">
          <xsd:enumeration value="N/A"/>
          <xsd:enumeration value="Transfer to archives"/>
          <xsd:enumeration value="Destroy"/>
        </xsd:restriction>
      </xsd:simpleType>
    </xsd:element>
    <xsd:element name="RecordSeriesNumberandName" ma:index="16" nillable="true" ma:displayName="Record Series Number" ma:format="Dropdown" ma:internalName="RecordSeriesNumberandName">
      <xsd:simpleType>
        <xsd:restriction base="dms:Text">
          <xsd:maxLength value="255"/>
        </xsd:restriction>
      </xsd:simpleType>
    </xsd:element>
    <xsd:element name="ClosureCriteria" ma:index="17" nillable="true" ma:displayName="Comments" ma:format="Dropdown" ma:internalName="ClosureCriteria">
      <xsd:simpleType>
        <xsd:restriction base="dms:Note">
          <xsd:maxLength value="255"/>
        </xsd:restriction>
      </xsd:simpleType>
    </xsd:element>
    <xsd:element name="RecordSeriesName" ma:index="18" nillable="true" ma:displayName="Record Series Name" ma:format="Dropdown" ma:internalName="RecordSeriesName">
      <xsd:simpleType>
        <xsd:restriction base="dms:Text">
          <xsd:maxLength value="255"/>
        </xsd:restriction>
      </xsd:simpleType>
    </xsd:element>
    <xsd:element name="FolderGuardian" ma:index="19" nillable="true" ma:displayName="Folder Guardian " ma:format="Dropdown" ma:list="UserInfo" ma:SharePointGroup="0" ma:internalName="FolderGuardian">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2df31574-fc4a-4975-af68-bdb635e6ecc7" xsi:nil="true"/>
    <lcf76f155ced4ddcb4097134ff3c332f xmlns="a0a8a017-915d-462b-8413-df66d2dd4acf">
      <Terms xmlns="http://schemas.microsoft.com/office/infopath/2007/PartnerControls"/>
    </lcf76f155ced4ddcb4097134ff3c332f>
    <_dlc_DocId xmlns="2df31574-fc4a-4975-af68-bdb635e6ecc7">KZC52NFWRA2S-1389340880-2694</_dlc_DocId>
    <_dlc_DocIdUrl xmlns="2df31574-fc4a-4975-af68-bdb635e6ecc7">
      <Url>https://ontariogov.sharepoint.com/sites/MNR-DDIBS/GEO/_layouts/15/DocIdRedir.aspx?ID=KZC52NFWRA2S-1389340880-2694</Url>
      <Description>KZC52NFWRA2S-1389340880-2694</Description>
    </_dlc_DocIdUrl>
    <_dlc_DocIdPersistId xmlns="2df31574-fc4a-4975-af68-bdb635e6ecc7">false</_dlc_DocIdPersistId>
    <RecordSeries xmlns="a0a8a017-915d-462b-8413-df66d2dd4acf" xsi:nil="true"/>
    <RecordSeriesNumberandName xmlns="a0a8a017-915d-462b-8413-df66d2dd4acf" xsi:nil="true"/>
    <FolderGuardian xmlns="a0a8a017-915d-462b-8413-df66d2dd4acf">
      <UserInfo>
        <DisplayName/>
        <AccountId xsi:nil="true"/>
        <AccountType/>
      </UserInfo>
    </FolderGuardian>
    <Disposition xmlns="a0a8a017-915d-462b-8413-df66d2dd4acf" xsi:nil="true"/>
    <ClosureCriteria xmlns="a0a8a017-915d-462b-8413-df66d2dd4acf" xsi:nil="true"/>
    <RecordSeriesName xmlns="a0a8a017-915d-462b-8413-df66d2dd4acf" xsi:nil="true"/>
  </documentManagement>
</p:properties>
</file>

<file path=customXml/itemProps1.xml><?xml version="1.0" encoding="utf-8"?>
<ds:datastoreItem xmlns:ds="http://schemas.openxmlformats.org/officeDocument/2006/customXml" ds:itemID="{62C4DB2E-C109-45CE-930C-75308360BB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f31574-fc4a-4975-af68-bdb635e6ecc7"/>
    <ds:schemaRef ds:uri="a0a8a017-915d-462b-8413-df66d2dd4ac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3B8A0F5-2CBB-438A-897A-D58C95E09460}">
  <ds:schemaRefs>
    <ds:schemaRef ds:uri="http://schemas.microsoft.com/sharepoint/v3/contenttype/forms"/>
  </ds:schemaRefs>
</ds:datastoreItem>
</file>

<file path=customXml/itemProps3.xml><?xml version="1.0" encoding="utf-8"?>
<ds:datastoreItem xmlns:ds="http://schemas.openxmlformats.org/officeDocument/2006/customXml" ds:itemID="{50BE04F4-B38C-40F2-86B8-DDF2EA2903ED}">
  <ds:schemaRefs>
    <ds:schemaRef ds:uri="http://schemas.openxmlformats.org/officeDocument/2006/bibliography"/>
  </ds:schemaRefs>
</ds:datastoreItem>
</file>

<file path=customXml/itemProps4.xml><?xml version="1.0" encoding="utf-8"?>
<ds:datastoreItem xmlns:ds="http://schemas.openxmlformats.org/officeDocument/2006/customXml" ds:itemID="{AFFA04CC-AA02-4B39-BEE3-997FDEBBD532}">
  <ds:schemaRefs>
    <ds:schemaRef ds:uri="http://schemas.microsoft.com/sharepoint/events"/>
  </ds:schemaRefs>
</ds:datastoreItem>
</file>

<file path=customXml/itemProps5.xml><?xml version="1.0" encoding="utf-8"?>
<ds:datastoreItem xmlns:ds="http://schemas.openxmlformats.org/officeDocument/2006/customXml" ds:itemID="{B2EBCDCC-B7BD-4746-B949-F2D081091663}">
  <ds:schemaRefs>
    <ds:schemaRef ds:uri="http://schemas.microsoft.com/office/2006/metadata/properties"/>
    <ds:schemaRef ds:uri="http://schemas.microsoft.com/office/infopath/2007/PartnerControls"/>
    <ds:schemaRef ds:uri="2df31574-fc4a-4975-af68-bdb635e6ecc7"/>
    <ds:schemaRef ds:uri="a0a8a017-915d-462b-8413-df66d2dd4acf"/>
  </ds:schemaRefs>
</ds:datastoreItem>
</file>

<file path=docMetadata/LabelInfo.xml><?xml version="1.0" encoding="utf-8"?>
<clbl:labelList xmlns:clbl="http://schemas.microsoft.com/office/2020/mipLabelMetadata">
  <clbl:label id="{034a106e-6316-442c-ad35-738afd673d2b}" enabled="1" method="Privileged" siteId="{cddc1229-ac2a-4b97-b78a-0e5cacb5865c}" removed="0"/>
</clbl:labelList>
</file>

<file path=docProps/app.xml><?xml version="1.0" encoding="utf-8"?>
<Properties xmlns="http://schemas.openxmlformats.org/officeDocument/2006/extended-properties" xmlns:vt="http://schemas.openxmlformats.org/officeDocument/2006/docPropsVTypes">
  <Template>PMU-User-Guide-Template-v2023.1 (002).dotx</Template>
  <TotalTime>2565</TotalTime>
  <Pages>49</Pages>
  <Words>7152</Words>
  <Characters>40770</Characters>
  <Application>Microsoft Office Word</Application>
  <DocSecurity>2</DocSecurity>
  <Lines>339</Lines>
  <Paragraphs>95</Paragraphs>
  <ScaleCrop>false</ScaleCrop>
  <HeadingPairs>
    <vt:vector size="2" baseType="variant">
      <vt:variant>
        <vt:lpstr>Title</vt:lpstr>
      </vt:variant>
      <vt:variant>
        <vt:i4>1</vt:i4>
      </vt:variant>
    </vt:vector>
  </HeadingPairs>
  <TitlesOfParts>
    <vt:vector size="1" baseType="lpstr">
      <vt:lpstr>Guide de l’utilisateur du Nuage de points classifiés de l’Ontario (données dérivées de l’imagerie)</vt:lpstr>
    </vt:vector>
  </TitlesOfParts>
  <Company>MGS</Company>
  <LinksUpToDate>false</LinksUpToDate>
  <CharactersWithSpaces>47827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de l’utilisateur du Nuage de points classifiés de l’Ontario (données dérivées de l’imagerie)</dc:title>
  <dc:creator>Geospatial@ontario.ca</dc:creator>
  <cp:keywords>MRN; DNDISO; IGO; Information géospatiale de l’Ontario; Guide de l'utilisateur; élévation; nuage de points; LAS; LAZ</cp:keywords>
  <cp:lastModifiedBy>MacIsaac, Ian (He/Him) (MNR)</cp:lastModifiedBy>
  <cp:revision>20</cp:revision>
  <cp:lastPrinted>2019-01-11T19:22:00Z</cp:lastPrinted>
  <dcterms:created xsi:type="dcterms:W3CDTF">2026-03-25T18:39:00Z</dcterms:created>
  <dcterms:modified xsi:type="dcterms:W3CDTF">2026-08-17T19:53:00Z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34a106e-6316-442c-ad35-738afd673d2b_Enabled">
    <vt:lpwstr>True</vt:lpwstr>
  </property>
  <property fmtid="{D5CDD505-2E9C-101B-9397-08002B2CF9AE}" pid="3" name="MSIP_Label_034a106e-6316-442c-ad35-738afd673d2b_SiteId">
    <vt:lpwstr>cddc1229-ac2a-4b97-b78a-0e5cacb5865c</vt:lpwstr>
  </property>
  <property fmtid="{D5CDD505-2E9C-101B-9397-08002B2CF9AE}" pid="4" name="MSIP_Label_034a106e-6316-442c-ad35-738afd673d2b_SetDate">
    <vt:lpwstr>2018-12-12T19:40:50.7653863Z</vt:lpwstr>
  </property>
  <property fmtid="{D5CDD505-2E9C-101B-9397-08002B2CF9AE}" pid="5" name="MSIP_Label_034a106e-6316-442c-ad35-738afd673d2b_Name">
    <vt:lpwstr>OPS - Unclassified Information</vt:lpwstr>
  </property>
  <property fmtid="{D5CDD505-2E9C-101B-9397-08002B2CF9AE}" pid="6" name="MSIP_Label_034a106e-6316-442c-ad35-738afd673d2b_Extended_MSFT_Method">
    <vt:lpwstr>Automatic</vt:lpwstr>
  </property>
  <property fmtid="{D5CDD505-2E9C-101B-9397-08002B2CF9AE}" pid="7" name="Sensitivity">
    <vt:lpwstr>OPS - Unclassified Information</vt:lpwstr>
  </property>
  <property fmtid="{D5CDD505-2E9C-101B-9397-08002B2CF9AE}" pid="8" name="ContentTypeId">
    <vt:lpwstr>0x010100E1E5CEF20B568E4384B394BCC9DFB15B</vt:lpwstr>
  </property>
  <property fmtid="{D5CDD505-2E9C-101B-9397-08002B2CF9AE}" pid="9" name="_dlc_DocIdItemGuid">
    <vt:lpwstr>12ee9717-934c-44fd-88c8-0f4c880eb342</vt:lpwstr>
  </property>
  <property fmtid="{D5CDD505-2E9C-101B-9397-08002B2CF9AE}" pid="10" name="MediaServiceImageTags">
    <vt:lpwstr/>
  </property>
  <property fmtid="{D5CDD505-2E9C-101B-9397-08002B2CF9AE}" pid="11" name="xd_ProgID">
    <vt:lpwstr/>
  </property>
  <property fmtid="{D5CDD505-2E9C-101B-9397-08002B2CF9AE}" pid="12" name="ComplianceAssetId">
    <vt:lpwstr/>
  </property>
  <property fmtid="{D5CDD505-2E9C-101B-9397-08002B2CF9AE}" pid="13" name="TemplateUrl">
    <vt:lpwstr/>
  </property>
  <property fmtid="{D5CDD505-2E9C-101B-9397-08002B2CF9AE}" pid="14" name="_ExtendedDescription">
    <vt:lpwstr/>
  </property>
  <property fmtid="{D5CDD505-2E9C-101B-9397-08002B2CF9AE}" pid="15" name="TriggerFlowInfo">
    <vt:lpwstr/>
  </property>
  <property fmtid="{D5CDD505-2E9C-101B-9397-08002B2CF9AE}" pid="16" name="xd_Signature">
    <vt:bool>false</vt:bool>
  </property>
</Properties>
</file>