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31CF607" w14:textId="7BACF34F" w:rsidR="00AD511C" w:rsidRPr="00933BE7" w:rsidRDefault="001B1803" w:rsidP="00AD511C">
      <w:pPr>
        <w:ind w:left="-1440"/>
        <w:rPr>
          <w:rFonts w:cs="Arial"/>
        </w:rPr>
      </w:pPr>
      <w:r w:rsidRPr="00933BE7">
        <w:t>!</w:t>
      </w:r>
    </w:p>
    <w:p w14:paraId="29172510" w14:textId="012E2A95" w:rsidR="00AD511C" w:rsidRPr="00C731AD" w:rsidRDefault="00B24EB6" w:rsidP="00B24EB6">
      <w:pPr>
        <w:jc w:val="right"/>
        <w:rPr>
          <w:rFonts w:cs="Arial"/>
        </w:rPr>
      </w:pPr>
      <w:r w:rsidRPr="00C731AD">
        <w:rPr>
          <w:noProof/>
        </w:rPr>
        <w:drawing>
          <wp:anchor distT="0" distB="0" distL="114300" distR="114300" simplePos="0" relativeHeight="251658240" behindDoc="1" locked="0" layoutInCell="1" allowOverlap="1" wp14:anchorId="63244422" wp14:editId="1390235F">
            <wp:simplePos x="0" y="0"/>
            <wp:positionH relativeFrom="margin">
              <wp:align>right</wp:align>
            </wp:positionH>
            <wp:positionV relativeFrom="paragraph">
              <wp:posOffset>173989</wp:posOffset>
            </wp:positionV>
            <wp:extent cx="5909127" cy="6099697"/>
            <wp:effectExtent l="19050" t="19050" r="15875" b="15875"/>
            <wp:wrapNone/>
            <wp:docPr id="3"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a:extLst>
                        <a:ext uri="{C183D7F6-B498-43B3-948B-1728B52AA6E4}">
                          <adec:decorative xmlns:adec="http://schemas.microsoft.com/office/drawing/2017/decorative" val="1"/>
                        </a:ext>
                      </a:extLst>
                    </pic:cNvPr>
                    <pic:cNvPicPr/>
                  </pic:nvPicPr>
                  <pic:blipFill rotWithShape="1">
                    <a:blip r:embed="rId12">
                      <a:extLst>
                        <a:ext uri="{28A0092B-C50C-407E-A947-70E740481C1C}">
                          <a14:useLocalDpi xmlns:a14="http://schemas.microsoft.com/office/drawing/2010/main" val="0"/>
                        </a:ext>
                      </a:extLst>
                    </a:blip>
                    <a:srcRect l="22075" t="6275" r="19332" b="2238"/>
                    <a:stretch/>
                  </pic:blipFill>
                  <pic:spPr bwMode="auto">
                    <a:xfrm>
                      <a:off x="0" y="0"/>
                      <a:ext cx="5909127" cy="6099697"/>
                    </a:xfrm>
                    <a:prstGeom prst="rect">
                      <a:avLst/>
                    </a:prstGeom>
                    <a:ln w="12700">
                      <a:solidFill>
                        <a:srgbClr val="002060"/>
                      </a:solid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2817465F" w14:textId="38D2D3E7" w:rsidR="00667D05" w:rsidRPr="00C731AD" w:rsidRDefault="00667D05" w:rsidP="00667D05">
      <w:pPr>
        <w:rPr>
          <w:rFonts w:cs="Arial"/>
        </w:rPr>
      </w:pPr>
    </w:p>
    <w:p w14:paraId="5B6399C8" w14:textId="77777777" w:rsidR="00B24EB6" w:rsidRPr="00C731AD" w:rsidRDefault="00B24EB6" w:rsidP="00667D05">
      <w:pPr>
        <w:pStyle w:val="Title"/>
        <w:rPr>
          <w:rFonts w:cs="Arial"/>
        </w:rPr>
      </w:pPr>
    </w:p>
    <w:p w14:paraId="49213559" w14:textId="77777777" w:rsidR="00B24EB6" w:rsidRPr="00C731AD" w:rsidRDefault="00B24EB6" w:rsidP="00667D05">
      <w:pPr>
        <w:pStyle w:val="Title"/>
        <w:rPr>
          <w:rFonts w:cs="Arial"/>
        </w:rPr>
      </w:pPr>
    </w:p>
    <w:p w14:paraId="4E69737F" w14:textId="77777777" w:rsidR="00B24EB6" w:rsidRPr="00C731AD" w:rsidRDefault="00B24EB6" w:rsidP="00667D05">
      <w:pPr>
        <w:pStyle w:val="Title"/>
        <w:rPr>
          <w:rFonts w:cs="Arial"/>
        </w:rPr>
      </w:pPr>
    </w:p>
    <w:p w14:paraId="688BF43E" w14:textId="77777777" w:rsidR="00B24EB6" w:rsidRPr="00C731AD" w:rsidRDefault="00B24EB6" w:rsidP="00667D05">
      <w:pPr>
        <w:pStyle w:val="Title"/>
        <w:rPr>
          <w:rFonts w:cs="Arial"/>
        </w:rPr>
      </w:pPr>
    </w:p>
    <w:p w14:paraId="311CC29B" w14:textId="77777777" w:rsidR="00B24EB6" w:rsidRPr="00C731AD" w:rsidRDefault="00B24EB6" w:rsidP="00667D05">
      <w:pPr>
        <w:pStyle w:val="Title"/>
        <w:rPr>
          <w:rFonts w:cs="Arial"/>
        </w:rPr>
      </w:pPr>
    </w:p>
    <w:p w14:paraId="56E66829" w14:textId="6162335E" w:rsidR="00B24EB6" w:rsidRPr="00C731AD" w:rsidRDefault="00B24EB6" w:rsidP="00667D05">
      <w:pPr>
        <w:pStyle w:val="Title"/>
        <w:rPr>
          <w:rFonts w:cs="Arial"/>
        </w:rPr>
      </w:pPr>
    </w:p>
    <w:p w14:paraId="34DC9925" w14:textId="77777777" w:rsidR="00B24EB6" w:rsidRPr="00C731AD" w:rsidRDefault="00B24EB6" w:rsidP="00667D05">
      <w:pPr>
        <w:pStyle w:val="Title"/>
        <w:rPr>
          <w:rFonts w:cs="Arial"/>
        </w:rPr>
      </w:pPr>
    </w:p>
    <w:p w14:paraId="2F9D1CF6" w14:textId="77777777" w:rsidR="00B24EB6" w:rsidRPr="00C731AD" w:rsidRDefault="00B24EB6" w:rsidP="00667D05">
      <w:pPr>
        <w:pStyle w:val="Title"/>
        <w:rPr>
          <w:rFonts w:cs="Arial"/>
        </w:rPr>
      </w:pPr>
    </w:p>
    <w:p w14:paraId="48B7CF64" w14:textId="77777777" w:rsidR="00B24EB6" w:rsidRPr="00C731AD" w:rsidRDefault="00B24EB6" w:rsidP="00667D05">
      <w:pPr>
        <w:pStyle w:val="Title"/>
        <w:rPr>
          <w:rFonts w:cs="Arial"/>
          <w:sz w:val="44"/>
          <w:szCs w:val="44"/>
        </w:rPr>
      </w:pPr>
    </w:p>
    <w:p w14:paraId="07C87B4D" w14:textId="77777777" w:rsidR="00511BF6" w:rsidRPr="00C731AD" w:rsidRDefault="00511BF6" w:rsidP="008F7A30">
      <w:pPr>
        <w:pStyle w:val="Title"/>
        <w:spacing w:before="120" w:line="240" w:lineRule="auto"/>
        <w:rPr>
          <w:rFonts w:cs="Arial"/>
          <w:sz w:val="44"/>
          <w:szCs w:val="44"/>
        </w:rPr>
      </w:pPr>
    </w:p>
    <w:p w14:paraId="6F125661" w14:textId="77777777" w:rsidR="00511BF6" w:rsidRPr="00C731AD" w:rsidRDefault="00511BF6" w:rsidP="008F7A30">
      <w:pPr>
        <w:pStyle w:val="Title"/>
        <w:spacing w:before="120" w:line="240" w:lineRule="auto"/>
        <w:rPr>
          <w:rFonts w:cs="Arial"/>
          <w:sz w:val="44"/>
          <w:szCs w:val="44"/>
        </w:rPr>
      </w:pPr>
    </w:p>
    <w:p w14:paraId="4D0A5B13" w14:textId="5BF8EA10" w:rsidR="00667D05" w:rsidRPr="00C731AD" w:rsidRDefault="00992E78" w:rsidP="008F7A30">
      <w:pPr>
        <w:pStyle w:val="Title"/>
        <w:spacing w:before="120" w:line="240" w:lineRule="auto"/>
        <w:rPr>
          <w:rFonts w:cs="Arial"/>
          <w:sz w:val="36"/>
          <w:szCs w:val="36"/>
        </w:rPr>
      </w:pPr>
      <w:r w:rsidRPr="00C731AD">
        <w:rPr>
          <w:sz w:val="36"/>
        </w:rPr>
        <w:t>Guide de l’utilisateur de l’imagerie – Ontario</w:t>
      </w:r>
    </w:p>
    <w:p w14:paraId="268563FB" w14:textId="77777777" w:rsidR="00992E78" w:rsidRPr="00C731AD" w:rsidRDefault="00992E78" w:rsidP="008F7A30">
      <w:pPr>
        <w:spacing w:before="0" w:line="240" w:lineRule="auto"/>
        <w:rPr>
          <w:rFonts w:cs="Arial"/>
        </w:rPr>
      </w:pPr>
    </w:p>
    <w:p w14:paraId="687D01CB" w14:textId="0085C28E" w:rsidR="002A7946" w:rsidRPr="00C731AD" w:rsidRDefault="00992E78" w:rsidP="008F7A30">
      <w:pPr>
        <w:spacing w:before="0" w:line="240" w:lineRule="auto"/>
        <w:rPr>
          <w:rFonts w:cs="Arial"/>
        </w:rPr>
      </w:pPr>
      <w:r w:rsidRPr="00C731AD">
        <w:t>Ministère des Richesses naturelles</w:t>
      </w:r>
    </w:p>
    <w:p w14:paraId="2F12D518" w14:textId="77777777" w:rsidR="00992E78" w:rsidRPr="00C731AD" w:rsidRDefault="00992E78" w:rsidP="008F7A30">
      <w:pPr>
        <w:spacing w:before="0" w:line="240" w:lineRule="auto"/>
        <w:rPr>
          <w:rFonts w:cs="Arial"/>
        </w:rPr>
      </w:pPr>
    </w:p>
    <w:p w14:paraId="2508B5F1" w14:textId="5A38B28B" w:rsidR="00992E78" w:rsidRPr="00C731AD" w:rsidRDefault="00992E78" w:rsidP="00992E78">
      <w:pPr>
        <w:pStyle w:val="Heading4"/>
        <w:spacing w:before="0" w:line="240" w:lineRule="auto"/>
        <w:rPr>
          <w:rFonts w:ascii="Arial" w:eastAsia="Times New Roman" w:hAnsi="Arial" w:cs="Arial"/>
          <w:b w:val="0"/>
          <w:iCs w:val="0"/>
        </w:rPr>
      </w:pPr>
      <w:r w:rsidRPr="00C731AD">
        <w:rPr>
          <w:rFonts w:ascii="Arial" w:hAnsi="Arial"/>
          <w:b w:val="0"/>
        </w:rPr>
        <w:t>Information géospatiale de l'Ontario</w:t>
      </w:r>
    </w:p>
    <w:p w14:paraId="668BDD82" w14:textId="6B4EAA85" w:rsidR="00667D05" w:rsidRPr="00C731AD" w:rsidRDefault="0058695C" w:rsidP="008F7A30">
      <w:pPr>
        <w:pStyle w:val="Heading4"/>
        <w:spacing w:before="0" w:line="240" w:lineRule="auto"/>
        <w:rPr>
          <w:rStyle w:val="Emphasis"/>
          <w:rFonts w:ascii="Arial" w:hAnsi="Arial" w:cs="Arial"/>
          <w:bCs/>
        </w:rPr>
      </w:pPr>
      <w:r w:rsidRPr="00C731AD">
        <w:rPr>
          <w:rStyle w:val="Emphasis"/>
          <w:rFonts w:ascii="Arial" w:hAnsi="Arial"/>
        </w:rPr>
        <w:t>2026</w:t>
      </w:r>
    </w:p>
    <w:p w14:paraId="3B822F81" w14:textId="45D3F091" w:rsidR="00B24EB6" w:rsidRPr="00C731AD" w:rsidRDefault="00B24EB6" w:rsidP="00B24EB6">
      <w:pPr>
        <w:rPr>
          <w:rFonts w:cs="Arial"/>
        </w:rPr>
      </w:pPr>
    </w:p>
    <w:p w14:paraId="6EC0CCFB" w14:textId="75849F02" w:rsidR="00B24EB6" w:rsidRPr="00C731AD" w:rsidRDefault="00B24EB6" w:rsidP="00B24EB6">
      <w:pPr>
        <w:rPr>
          <w:rFonts w:cs="Arial"/>
        </w:rPr>
      </w:pPr>
    </w:p>
    <w:p w14:paraId="7BD50A3B" w14:textId="4BF4AF64" w:rsidR="00B24EB6" w:rsidRPr="00C731AD" w:rsidRDefault="00B24EB6" w:rsidP="00B24EB6">
      <w:pPr>
        <w:rPr>
          <w:rFonts w:cs="Arial"/>
        </w:rPr>
      </w:pPr>
    </w:p>
    <w:p w14:paraId="04F95D8F" w14:textId="6D86DC56" w:rsidR="006164D9" w:rsidRPr="00C731AD" w:rsidRDefault="006164D9" w:rsidP="00B24EB6">
      <w:pPr>
        <w:rPr>
          <w:rFonts w:cs="Arial"/>
        </w:rPr>
      </w:pPr>
    </w:p>
    <w:p w14:paraId="69BFC195" w14:textId="77777777" w:rsidR="006164D9" w:rsidRPr="00C731AD" w:rsidRDefault="006164D9" w:rsidP="00B24EB6">
      <w:pPr>
        <w:rPr>
          <w:rFonts w:cs="Arial"/>
        </w:rPr>
      </w:pPr>
    </w:p>
    <w:p w14:paraId="288E34FF" w14:textId="7293F599" w:rsidR="00B24EB6" w:rsidRPr="00C731AD" w:rsidRDefault="00B24EB6" w:rsidP="00B24EB6">
      <w:pPr>
        <w:rPr>
          <w:rFonts w:cs="Arial"/>
        </w:rPr>
      </w:pPr>
    </w:p>
    <w:p w14:paraId="3141DC0E" w14:textId="46A3C719" w:rsidR="00B24EB6" w:rsidRPr="00C731AD" w:rsidRDefault="00B24EB6" w:rsidP="00B24EB6">
      <w:pPr>
        <w:rPr>
          <w:rFonts w:cs="Arial"/>
        </w:rPr>
      </w:pPr>
    </w:p>
    <w:p w14:paraId="1419E4E6" w14:textId="406F04BA" w:rsidR="00B24EB6" w:rsidRPr="00C731AD" w:rsidRDefault="00B24EB6" w:rsidP="00B24EB6">
      <w:pPr>
        <w:rPr>
          <w:rFonts w:cs="Arial"/>
        </w:rPr>
      </w:pPr>
    </w:p>
    <w:p w14:paraId="7E151DBF" w14:textId="0B2321D9" w:rsidR="00B24EB6" w:rsidRPr="00C731AD" w:rsidRDefault="00B24EB6" w:rsidP="00B24EB6">
      <w:pPr>
        <w:rPr>
          <w:rFonts w:cs="Arial"/>
        </w:rPr>
      </w:pPr>
    </w:p>
    <w:p w14:paraId="5DD6463D" w14:textId="00518C26" w:rsidR="00B24EB6" w:rsidRPr="00C731AD" w:rsidRDefault="00B24EB6" w:rsidP="00B24EB6">
      <w:pPr>
        <w:rPr>
          <w:rFonts w:cs="Arial"/>
        </w:rPr>
      </w:pPr>
    </w:p>
    <w:p w14:paraId="537A3631" w14:textId="127DCBF9" w:rsidR="00B24EB6" w:rsidRPr="00C731AD" w:rsidRDefault="00B24EB6" w:rsidP="00B24EB6">
      <w:pPr>
        <w:rPr>
          <w:rFonts w:cs="Arial"/>
        </w:rPr>
      </w:pPr>
    </w:p>
    <w:p w14:paraId="7F06CCF8" w14:textId="42F24B2B" w:rsidR="00B24EB6" w:rsidRPr="00C731AD" w:rsidRDefault="00B24EB6" w:rsidP="00B24EB6">
      <w:pPr>
        <w:rPr>
          <w:rFonts w:cs="Arial"/>
        </w:rPr>
      </w:pPr>
    </w:p>
    <w:p w14:paraId="643A7AE0" w14:textId="3288BD71" w:rsidR="00B24EB6" w:rsidRPr="00C731AD" w:rsidRDefault="00B24EB6" w:rsidP="00B24EB6">
      <w:pPr>
        <w:rPr>
          <w:rFonts w:cs="Arial"/>
        </w:rPr>
      </w:pPr>
    </w:p>
    <w:p w14:paraId="42D85844" w14:textId="00BEF5BC" w:rsidR="00B24EB6" w:rsidRPr="00C731AD" w:rsidRDefault="00B24EB6" w:rsidP="00B24EB6">
      <w:pPr>
        <w:rPr>
          <w:rFonts w:cs="Arial"/>
        </w:rPr>
      </w:pPr>
    </w:p>
    <w:p w14:paraId="38E5D649" w14:textId="645A6FB5" w:rsidR="00B24EB6" w:rsidRPr="00C731AD" w:rsidRDefault="00B24EB6" w:rsidP="00B24EB6">
      <w:pPr>
        <w:rPr>
          <w:rFonts w:cs="Arial"/>
        </w:rPr>
      </w:pPr>
    </w:p>
    <w:p w14:paraId="7C7C591A" w14:textId="49733F4B" w:rsidR="00B24EB6" w:rsidRPr="00C731AD" w:rsidRDefault="00B24EB6" w:rsidP="00B24EB6">
      <w:pPr>
        <w:rPr>
          <w:rFonts w:cs="Arial"/>
        </w:rPr>
      </w:pPr>
    </w:p>
    <w:p w14:paraId="654FFC08" w14:textId="4884AC4D" w:rsidR="00B24EB6" w:rsidRPr="00C731AD" w:rsidRDefault="00B24EB6" w:rsidP="00B24EB6">
      <w:pPr>
        <w:rPr>
          <w:rFonts w:cs="Arial"/>
        </w:rPr>
      </w:pPr>
    </w:p>
    <w:p w14:paraId="24D2E74E" w14:textId="0AA942ED" w:rsidR="00B24EB6" w:rsidRPr="00C731AD" w:rsidRDefault="00B24EB6" w:rsidP="00B24EB6">
      <w:pPr>
        <w:rPr>
          <w:rFonts w:cs="Arial"/>
        </w:rPr>
      </w:pPr>
    </w:p>
    <w:p w14:paraId="1A793A6B" w14:textId="28351479" w:rsidR="00B24EB6" w:rsidRPr="00C731AD" w:rsidRDefault="00B24EB6" w:rsidP="00B24EB6">
      <w:pPr>
        <w:rPr>
          <w:rFonts w:cs="Arial"/>
        </w:rPr>
      </w:pPr>
    </w:p>
    <w:p w14:paraId="175F3DED" w14:textId="77777777" w:rsidR="008F7A30" w:rsidRPr="00C731AD" w:rsidRDefault="008F7A30" w:rsidP="00B24EB6">
      <w:pPr>
        <w:rPr>
          <w:rFonts w:cs="Arial"/>
        </w:rPr>
      </w:pPr>
    </w:p>
    <w:p w14:paraId="63392CD5" w14:textId="0C652F59" w:rsidR="00B24EB6" w:rsidRPr="00C731AD" w:rsidRDefault="00B24EB6" w:rsidP="008F7A30">
      <w:pPr>
        <w:jc w:val="right"/>
        <w:rPr>
          <w:rFonts w:cs="Arial"/>
        </w:rPr>
        <w:sectPr w:rsidR="00B24EB6" w:rsidRPr="00C731AD" w:rsidSect="00B24EB6">
          <w:headerReference w:type="even" r:id="rId13"/>
          <w:headerReference w:type="default" r:id="rId14"/>
          <w:footerReference w:type="default" r:id="rId15"/>
          <w:headerReference w:type="first" r:id="rId16"/>
          <w:pgSz w:w="12240" w:h="15840" w:code="1"/>
          <w:pgMar w:top="245" w:right="1440" w:bottom="1440" w:left="1440" w:header="0" w:footer="720" w:gutter="0"/>
          <w:cols w:num="2" w:space="720"/>
          <w:titlePg/>
          <w:docGrid w:linePitch="360"/>
        </w:sectPr>
      </w:pPr>
      <w:r w:rsidRPr="00C731AD">
        <w:rPr>
          <w:noProof/>
        </w:rPr>
        <w:drawing>
          <wp:inline distT="0" distB="0" distL="0" distR="0" wp14:anchorId="20D627C0" wp14:editId="4E96AA11">
            <wp:extent cx="2039927" cy="895350"/>
            <wp:effectExtent l="0" t="0" r="0" b="0"/>
            <wp:docPr id="2" name="Picture 2" descr="Ontario logo&#10;&#10;The trillium is the official symbol of the Government of Ontari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ON_POS_LOGO_RGB.png"/>
                    <pic:cNvPicPr/>
                  </pic:nvPicPr>
                  <pic:blipFill rotWithShape="1">
                    <a:blip r:embed="rId17" cstate="print">
                      <a:extLst>
                        <a:ext uri="{28A0092B-C50C-407E-A947-70E740481C1C}">
                          <a14:useLocalDpi xmlns:a14="http://schemas.microsoft.com/office/drawing/2010/main" val="0"/>
                        </a:ext>
                      </a:extLst>
                    </a:blip>
                    <a:srcRect l="8866"/>
                    <a:stretch/>
                  </pic:blipFill>
                  <pic:spPr bwMode="auto">
                    <a:xfrm>
                      <a:off x="0" y="0"/>
                      <a:ext cx="2061120" cy="904652"/>
                    </a:xfrm>
                    <a:prstGeom prst="rect">
                      <a:avLst/>
                    </a:prstGeom>
                    <a:ln>
                      <a:noFill/>
                    </a:ln>
                    <a:extLst>
                      <a:ext uri="{53640926-AAD7-44D8-BBD7-CCE9431645EC}">
                        <a14:shadowObscured xmlns:a14="http://schemas.microsoft.com/office/drawing/2010/main"/>
                      </a:ext>
                    </a:extLst>
                  </pic:spPr>
                </pic:pic>
              </a:graphicData>
            </a:graphic>
          </wp:inline>
        </w:drawing>
      </w:r>
    </w:p>
    <w:p w14:paraId="72B0F50F" w14:textId="77777777" w:rsidR="00691CC5" w:rsidRPr="00C731AD" w:rsidRDefault="00691CC5" w:rsidP="00E7586C">
      <w:pPr>
        <w:pStyle w:val="Heading1"/>
        <w:rPr>
          <w:rFonts w:cs="Arial"/>
        </w:rPr>
      </w:pPr>
      <w:bookmarkStart w:id="0" w:name="_Toc236132678"/>
      <w:r w:rsidRPr="00C731AD">
        <w:lastRenderedPageBreak/>
        <w:t>Avis de non-responsabilité</w:t>
      </w:r>
      <w:bookmarkEnd w:id="0"/>
    </w:p>
    <w:p w14:paraId="27A82798" w14:textId="023820EF" w:rsidR="00B92329" w:rsidRPr="00C731AD" w:rsidRDefault="00B92329" w:rsidP="00FE4061">
      <w:pPr>
        <w:rPr>
          <w:rFonts w:cs="Arial"/>
        </w:rPr>
      </w:pPr>
      <w:r w:rsidRPr="00C731AD">
        <w:t>Ce document technique a été préparé par Sa Majesté le Roi du chef de l’Ontario, représenté par le ministère des Richesses naturelles (le « ministère »). Aucune déclaration ou garantie, expresse ou tacite, reconnue par la loi ou autre, ne s’applique ou n’est faite par le ministère quant au document, son exactitude et son exhaustivité. En aucun cas le ministère ne pourra être tenu responsable de quelque perte de profits, de revenus ou de gains, de quelque réclamation par un tiers, ou de quelque dommage économique, indirect, spécial, imprévu, consécutif, ou exemplaire découlant de n’importe quelles erreurs, inexactitudes ou omissions dans ce document; et en aucun cas la responsabilité du ministère pour de telles erreurs, inexactitudes ou omissions touchant n’importe quelle déclaration, procédure ou action particulière, ne dépassera la contrepartie réelle payée par le demandeur concerné au ministère pour le matériel associé à ce document didactique. À l’exclusion de la responsabilité expressément stipulée ci-dessus, le ministère n’assume aucune obligation, aucun devoir ou aucune responsabilité que ce soit de manière contractuelle, délictuelle ou autre, y compris toute responsabilité ou négligence. Les limites, les exclusions et les avis de non-responsabilité exprimés ci-dessus s’appliquent quelle que soit la nature de n’importe quelle cause d’action ou de demande, incluant sans s’y limiter, la rupture de contrat, la négligence, la responsabilité stricte, le délit civil, ou toute autre théorie juridique, et ils survivront à toutes les violations fondamentales.</w:t>
      </w:r>
    </w:p>
    <w:p w14:paraId="013E096F" w14:textId="51C5CF8A" w:rsidR="00B92329" w:rsidRPr="00C731AD" w:rsidRDefault="00B92329" w:rsidP="00E7586C">
      <w:pPr>
        <w:pStyle w:val="Heading1"/>
        <w:rPr>
          <w:rFonts w:cs="Arial"/>
        </w:rPr>
      </w:pPr>
      <w:bookmarkStart w:id="1" w:name="_Toc236132679"/>
      <w:r w:rsidRPr="00C731AD">
        <w:t>Renseignements supplémentaires</w:t>
      </w:r>
      <w:bookmarkEnd w:id="1"/>
    </w:p>
    <w:p w14:paraId="31331FD4" w14:textId="53AA690D" w:rsidR="00F40861" w:rsidRPr="00C731AD" w:rsidRDefault="003F22CB" w:rsidP="00FE4061">
      <w:pPr>
        <w:rPr>
          <w:rFonts w:cs="Arial"/>
        </w:rPr>
      </w:pPr>
      <w:r w:rsidRPr="00C731AD">
        <w:t xml:space="preserve">Ce document n’est pas conforme à toutes les lignes directrices applicables aux documents numériques accessibles. Certains contenus de ce document peuvent ne pas être convertis et compatibles avec les technologies d’assistance. Pour un autre format, veuillez communiquer avec </w:t>
      </w:r>
      <w:hyperlink r:id="rId18" w:history="1">
        <w:r w:rsidRPr="00C731AD">
          <w:rPr>
            <w:rStyle w:val="Hyperlink"/>
            <w:rFonts w:ascii="Arial" w:hAnsi="Arial"/>
          </w:rPr>
          <w:t>geospatial@ontario.ca</w:t>
        </w:r>
      </w:hyperlink>
      <w:r w:rsidRPr="00C731AD">
        <w:t xml:space="preserve"> ou composer le 705 772-5891.</w:t>
      </w:r>
    </w:p>
    <w:p w14:paraId="7437019D" w14:textId="77777777" w:rsidR="00F40861" w:rsidRPr="00C731AD" w:rsidRDefault="00F40861">
      <w:pPr>
        <w:spacing w:before="0" w:line="240" w:lineRule="auto"/>
        <w:rPr>
          <w:rFonts w:cs="Arial"/>
        </w:rPr>
      </w:pPr>
      <w:r w:rsidRPr="00C731AD">
        <w:br w:type="page"/>
      </w:r>
    </w:p>
    <w:bookmarkStart w:id="2" w:name="_Toc236132680" w:displacedByCustomXml="next"/>
    <w:sdt>
      <w:sdtPr>
        <w:rPr>
          <w:rFonts w:cs="Arial"/>
          <w:sz w:val="24"/>
          <w:szCs w:val="24"/>
        </w:rPr>
        <w:id w:val="1073624227"/>
        <w:docPartObj>
          <w:docPartGallery w:val="Table of Contents"/>
          <w:docPartUnique/>
        </w:docPartObj>
      </w:sdtPr>
      <w:sdtEndPr>
        <w:rPr>
          <w:rFonts w:cs="Open Sans"/>
          <w:noProof/>
        </w:rPr>
      </w:sdtEndPr>
      <w:sdtContent>
        <w:p w14:paraId="21E31DFA" w14:textId="1B66BAD0" w:rsidR="00A4386E" w:rsidRPr="00C731AD" w:rsidRDefault="00A4386E" w:rsidP="00E7586C">
          <w:pPr>
            <w:pStyle w:val="Heading1"/>
            <w:rPr>
              <w:rFonts w:cs="Arial"/>
            </w:rPr>
          </w:pPr>
          <w:r w:rsidRPr="00C731AD">
            <w:t>Table of Contents</w:t>
          </w:r>
          <w:bookmarkEnd w:id="2"/>
        </w:p>
        <w:p w14:paraId="4E1C4FF1" w14:textId="57BD6936" w:rsidR="00C731AD" w:rsidRDefault="00A4386E">
          <w:pPr>
            <w:pStyle w:val="TOC1"/>
            <w:rPr>
              <w:rFonts w:asciiTheme="minorHAnsi" w:eastAsiaTheme="minorEastAsia" w:hAnsiTheme="minorHAnsi" w:cstheme="minorBidi"/>
              <w:noProof/>
              <w:color w:val="auto"/>
              <w:kern w:val="2"/>
              <w:lang w:val="en-CA" w:eastAsia="en-CA"/>
              <w14:ligatures w14:val="standardContextual"/>
            </w:rPr>
          </w:pPr>
          <w:r w:rsidRPr="00C731AD">
            <w:rPr>
              <w:rFonts w:cs="Arial"/>
            </w:rPr>
            <w:fldChar w:fldCharType="begin"/>
          </w:r>
          <w:r w:rsidRPr="00C731AD">
            <w:rPr>
              <w:rFonts w:cs="Arial"/>
            </w:rPr>
            <w:instrText xml:space="preserve"> TOC \o "1-3" \h \z \u </w:instrText>
          </w:r>
          <w:r w:rsidRPr="00C731AD">
            <w:rPr>
              <w:rFonts w:cs="Arial"/>
            </w:rPr>
            <w:fldChar w:fldCharType="separate"/>
          </w:r>
          <w:hyperlink w:anchor="_Toc236132678" w:history="1">
            <w:r w:rsidR="00C731AD" w:rsidRPr="00DE52F0">
              <w:rPr>
                <w:rStyle w:val="Hyperlink"/>
                <w:noProof/>
              </w:rPr>
              <w:t>Avis de non-responsabilité</w:t>
            </w:r>
            <w:r w:rsidR="00C731AD">
              <w:rPr>
                <w:noProof/>
                <w:webHidden/>
              </w:rPr>
              <w:tab/>
            </w:r>
            <w:r w:rsidR="00C731AD">
              <w:rPr>
                <w:noProof/>
                <w:webHidden/>
              </w:rPr>
              <w:fldChar w:fldCharType="begin"/>
            </w:r>
            <w:r w:rsidR="00C731AD">
              <w:rPr>
                <w:noProof/>
                <w:webHidden/>
              </w:rPr>
              <w:instrText xml:space="preserve"> PAGEREF _Toc236132678 \h </w:instrText>
            </w:r>
            <w:r w:rsidR="00C731AD">
              <w:rPr>
                <w:noProof/>
                <w:webHidden/>
              </w:rPr>
            </w:r>
            <w:r w:rsidR="00C731AD">
              <w:rPr>
                <w:noProof/>
                <w:webHidden/>
              </w:rPr>
              <w:fldChar w:fldCharType="separate"/>
            </w:r>
            <w:r w:rsidR="00C731AD">
              <w:rPr>
                <w:noProof/>
                <w:webHidden/>
              </w:rPr>
              <w:t>2</w:t>
            </w:r>
            <w:r w:rsidR="00C731AD">
              <w:rPr>
                <w:noProof/>
                <w:webHidden/>
              </w:rPr>
              <w:fldChar w:fldCharType="end"/>
            </w:r>
          </w:hyperlink>
        </w:p>
        <w:p w14:paraId="2F33BB2D" w14:textId="205A458E" w:rsidR="00C731AD" w:rsidRDefault="00C731AD">
          <w:pPr>
            <w:pStyle w:val="TOC1"/>
            <w:rPr>
              <w:rFonts w:asciiTheme="minorHAnsi" w:eastAsiaTheme="minorEastAsia" w:hAnsiTheme="minorHAnsi" w:cstheme="minorBidi"/>
              <w:noProof/>
              <w:color w:val="auto"/>
              <w:kern w:val="2"/>
              <w:lang w:val="en-CA" w:eastAsia="en-CA"/>
              <w14:ligatures w14:val="standardContextual"/>
            </w:rPr>
          </w:pPr>
          <w:hyperlink w:anchor="_Toc236132679" w:history="1">
            <w:r w:rsidRPr="00DE52F0">
              <w:rPr>
                <w:rStyle w:val="Hyperlink"/>
                <w:noProof/>
              </w:rPr>
              <w:t>Renseignements supplémentaires</w:t>
            </w:r>
            <w:r>
              <w:rPr>
                <w:noProof/>
                <w:webHidden/>
              </w:rPr>
              <w:tab/>
            </w:r>
            <w:r>
              <w:rPr>
                <w:noProof/>
                <w:webHidden/>
              </w:rPr>
              <w:fldChar w:fldCharType="begin"/>
            </w:r>
            <w:r>
              <w:rPr>
                <w:noProof/>
                <w:webHidden/>
              </w:rPr>
              <w:instrText xml:space="preserve"> PAGEREF _Toc236132679 \h </w:instrText>
            </w:r>
            <w:r>
              <w:rPr>
                <w:noProof/>
                <w:webHidden/>
              </w:rPr>
            </w:r>
            <w:r>
              <w:rPr>
                <w:noProof/>
                <w:webHidden/>
              </w:rPr>
              <w:fldChar w:fldCharType="separate"/>
            </w:r>
            <w:r>
              <w:rPr>
                <w:noProof/>
                <w:webHidden/>
              </w:rPr>
              <w:t>2</w:t>
            </w:r>
            <w:r>
              <w:rPr>
                <w:noProof/>
                <w:webHidden/>
              </w:rPr>
              <w:fldChar w:fldCharType="end"/>
            </w:r>
          </w:hyperlink>
        </w:p>
        <w:p w14:paraId="6EA07307" w14:textId="0B773116" w:rsidR="00C731AD" w:rsidRDefault="00C731AD">
          <w:pPr>
            <w:pStyle w:val="TOC1"/>
            <w:rPr>
              <w:rFonts w:asciiTheme="minorHAnsi" w:eastAsiaTheme="minorEastAsia" w:hAnsiTheme="minorHAnsi" w:cstheme="minorBidi"/>
              <w:noProof/>
              <w:color w:val="auto"/>
              <w:kern w:val="2"/>
              <w:lang w:val="en-CA" w:eastAsia="en-CA"/>
              <w14:ligatures w14:val="standardContextual"/>
            </w:rPr>
          </w:pPr>
          <w:hyperlink w:anchor="_Toc236132680" w:history="1">
            <w:r w:rsidRPr="00DE52F0">
              <w:rPr>
                <w:rStyle w:val="Hyperlink"/>
                <w:noProof/>
              </w:rPr>
              <w:t>Table of Contents</w:t>
            </w:r>
            <w:r>
              <w:rPr>
                <w:noProof/>
                <w:webHidden/>
              </w:rPr>
              <w:tab/>
            </w:r>
            <w:r>
              <w:rPr>
                <w:noProof/>
                <w:webHidden/>
              </w:rPr>
              <w:fldChar w:fldCharType="begin"/>
            </w:r>
            <w:r>
              <w:rPr>
                <w:noProof/>
                <w:webHidden/>
              </w:rPr>
              <w:instrText xml:space="preserve"> PAGEREF _Toc236132680 \h </w:instrText>
            </w:r>
            <w:r>
              <w:rPr>
                <w:noProof/>
                <w:webHidden/>
              </w:rPr>
            </w:r>
            <w:r>
              <w:rPr>
                <w:noProof/>
                <w:webHidden/>
              </w:rPr>
              <w:fldChar w:fldCharType="separate"/>
            </w:r>
            <w:r>
              <w:rPr>
                <w:noProof/>
                <w:webHidden/>
              </w:rPr>
              <w:t>3</w:t>
            </w:r>
            <w:r>
              <w:rPr>
                <w:noProof/>
                <w:webHidden/>
              </w:rPr>
              <w:fldChar w:fldCharType="end"/>
            </w:r>
          </w:hyperlink>
        </w:p>
        <w:p w14:paraId="1C69D0E7" w14:textId="60EC4DD9" w:rsidR="00C731AD" w:rsidRDefault="00C731AD">
          <w:pPr>
            <w:pStyle w:val="TOC1"/>
            <w:rPr>
              <w:rFonts w:asciiTheme="minorHAnsi" w:eastAsiaTheme="minorEastAsia" w:hAnsiTheme="minorHAnsi" w:cstheme="minorBidi"/>
              <w:noProof/>
              <w:color w:val="auto"/>
              <w:kern w:val="2"/>
              <w:lang w:val="en-CA" w:eastAsia="en-CA"/>
              <w14:ligatures w14:val="standardContextual"/>
            </w:rPr>
          </w:pPr>
          <w:hyperlink w:anchor="_Toc236132681" w:history="1">
            <w:r w:rsidRPr="00DE52F0">
              <w:rPr>
                <w:rStyle w:val="Hyperlink"/>
                <w:noProof/>
              </w:rPr>
              <w:t>Programme d’imagerie de l’Ontario</w:t>
            </w:r>
            <w:r>
              <w:rPr>
                <w:noProof/>
                <w:webHidden/>
              </w:rPr>
              <w:tab/>
            </w:r>
            <w:r>
              <w:rPr>
                <w:noProof/>
                <w:webHidden/>
              </w:rPr>
              <w:fldChar w:fldCharType="begin"/>
            </w:r>
            <w:r>
              <w:rPr>
                <w:noProof/>
                <w:webHidden/>
              </w:rPr>
              <w:instrText xml:space="preserve"> PAGEREF _Toc236132681 \h </w:instrText>
            </w:r>
            <w:r>
              <w:rPr>
                <w:noProof/>
                <w:webHidden/>
              </w:rPr>
            </w:r>
            <w:r>
              <w:rPr>
                <w:noProof/>
                <w:webHidden/>
              </w:rPr>
              <w:fldChar w:fldCharType="separate"/>
            </w:r>
            <w:r>
              <w:rPr>
                <w:noProof/>
                <w:webHidden/>
              </w:rPr>
              <w:t>5</w:t>
            </w:r>
            <w:r>
              <w:rPr>
                <w:noProof/>
                <w:webHidden/>
              </w:rPr>
              <w:fldChar w:fldCharType="end"/>
            </w:r>
          </w:hyperlink>
        </w:p>
        <w:p w14:paraId="227FDD0D" w14:textId="393924AC" w:rsidR="00C731AD" w:rsidRDefault="00C731AD">
          <w:pPr>
            <w:pStyle w:val="TOC1"/>
            <w:rPr>
              <w:rFonts w:asciiTheme="minorHAnsi" w:eastAsiaTheme="minorEastAsia" w:hAnsiTheme="minorHAnsi" w:cstheme="minorBidi"/>
              <w:noProof/>
              <w:color w:val="auto"/>
              <w:kern w:val="2"/>
              <w:lang w:val="en-CA" w:eastAsia="en-CA"/>
              <w14:ligatures w14:val="standardContextual"/>
            </w:rPr>
          </w:pPr>
          <w:hyperlink w:anchor="_Toc236132682" w:history="1">
            <w:r w:rsidRPr="00DE52F0">
              <w:rPr>
                <w:rStyle w:val="Hyperlink"/>
                <w:noProof/>
              </w:rPr>
              <w:t>Acquisitions cycliques d’images</w:t>
            </w:r>
            <w:r>
              <w:rPr>
                <w:noProof/>
                <w:webHidden/>
              </w:rPr>
              <w:tab/>
            </w:r>
            <w:r>
              <w:rPr>
                <w:noProof/>
                <w:webHidden/>
              </w:rPr>
              <w:fldChar w:fldCharType="begin"/>
            </w:r>
            <w:r>
              <w:rPr>
                <w:noProof/>
                <w:webHidden/>
              </w:rPr>
              <w:instrText xml:space="preserve"> PAGEREF _Toc236132682 \h </w:instrText>
            </w:r>
            <w:r>
              <w:rPr>
                <w:noProof/>
                <w:webHidden/>
              </w:rPr>
            </w:r>
            <w:r>
              <w:rPr>
                <w:noProof/>
                <w:webHidden/>
              </w:rPr>
              <w:fldChar w:fldCharType="separate"/>
            </w:r>
            <w:r>
              <w:rPr>
                <w:noProof/>
                <w:webHidden/>
              </w:rPr>
              <w:t>5</w:t>
            </w:r>
            <w:r>
              <w:rPr>
                <w:noProof/>
                <w:webHidden/>
              </w:rPr>
              <w:fldChar w:fldCharType="end"/>
            </w:r>
          </w:hyperlink>
        </w:p>
        <w:p w14:paraId="1E4FF8DE" w14:textId="2D1368AC"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683" w:history="1">
            <w:r w:rsidRPr="00DE52F0">
              <w:rPr>
                <w:rStyle w:val="Hyperlink"/>
                <w:noProof/>
              </w:rPr>
              <w:t>Cycle 1 : de 2013 à 2017</w:t>
            </w:r>
            <w:r>
              <w:rPr>
                <w:noProof/>
                <w:webHidden/>
              </w:rPr>
              <w:tab/>
            </w:r>
            <w:r>
              <w:rPr>
                <w:noProof/>
                <w:webHidden/>
              </w:rPr>
              <w:fldChar w:fldCharType="begin"/>
            </w:r>
            <w:r>
              <w:rPr>
                <w:noProof/>
                <w:webHidden/>
              </w:rPr>
              <w:instrText xml:space="preserve"> PAGEREF _Toc236132683 \h </w:instrText>
            </w:r>
            <w:r>
              <w:rPr>
                <w:noProof/>
                <w:webHidden/>
              </w:rPr>
            </w:r>
            <w:r>
              <w:rPr>
                <w:noProof/>
                <w:webHidden/>
              </w:rPr>
              <w:fldChar w:fldCharType="separate"/>
            </w:r>
            <w:r>
              <w:rPr>
                <w:noProof/>
                <w:webHidden/>
              </w:rPr>
              <w:t>5</w:t>
            </w:r>
            <w:r>
              <w:rPr>
                <w:noProof/>
                <w:webHidden/>
              </w:rPr>
              <w:fldChar w:fldCharType="end"/>
            </w:r>
          </w:hyperlink>
        </w:p>
        <w:p w14:paraId="7D0B1883" w14:textId="002BB4C4"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684" w:history="1">
            <w:r w:rsidRPr="00DE52F0">
              <w:rPr>
                <w:rStyle w:val="Hyperlink"/>
                <w:noProof/>
              </w:rPr>
              <w:t>Cycle 2 : de 2018 à 2022</w:t>
            </w:r>
            <w:r>
              <w:rPr>
                <w:noProof/>
                <w:webHidden/>
              </w:rPr>
              <w:tab/>
            </w:r>
            <w:r>
              <w:rPr>
                <w:noProof/>
                <w:webHidden/>
              </w:rPr>
              <w:fldChar w:fldCharType="begin"/>
            </w:r>
            <w:r>
              <w:rPr>
                <w:noProof/>
                <w:webHidden/>
              </w:rPr>
              <w:instrText xml:space="preserve"> PAGEREF _Toc236132684 \h </w:instrText>
            </w:r>
            <w:r>
              <w:rPr>
                <w:noProof/>
                <w:webHidden/>
              </w:rPr>
            </w:r>
            <w:r>
              <w:rPr>
                <w:noProof/>
                <w:webHidden/>
              </w:rPr>
              <w:fldChar w:fldCharType="separate"/>
            </w:r>
            <w:r>
              <w:rPr>
                <w:noProof/>
                <w:webHidden/>
              </w:rPr>
              <w:t>6</w:t>
            </w:r>
            <w:r>
              <w:rPr>
                <w:noProof/>
                <w:webHidden/>
              </w:rPr>
              <w:fldChar w:fldCharType="end"/>
            </w:r>
          </w:hyperlink>
        </w:p>
        <w:p w14:paraId="2DB85ED0" w14:textId="685019E7"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685" w:history="1">
            <w:r w:rsidRPr="00DE52F0">
              <w:rPr>
                <w:rStyle w:val="Hyperlink"/>
                <w:noProof/>
              </w:rPr>
              <w:t>Cycle 3 : De 2023 à 2027</w:t>
            </w:r>
            <w:r>
              <w:rPr>
                <w:noProof/>
                <w:webHidden/>
              </w:rPr>
              <w:tab/>
            </w:r>
            <w:r>
              <w:rPr>
                <w:noProof/>
                <w:webHidden/>
              </w:rPr>
              <w:fldChar w:fldCharType="begin"/>
            </w:r>
            <w:r>
              <w:rPr>
                <w:noProof/>
                <w:webHidden/>
              </w:rPr>
              <w:instrText xml:space="preserve"> PAGEREF _Toc236132685 \h </w:instrText>
            </w:r>
            <w:r>
              <w:rPr>
                <w:noProof/>
                <w:webHidden/>
              </w:rPr>
            </w:r>
            <w:r>
              <w:rPr>
                <w:noProof/>
                <w:webHidden/>
              </w:rPr>
              <w:fldChar w:fldCharType="separate"/>
            </w:r>
            <w:r>
              <w:rPr>
                <w:noProof/>
                <w:webHidden/>
              </w:rPr>
              <w:t>7</w:t>
            </w:r>
            <w:r>
              <w:rPr>
                <w:noProof/>
                <w:webHidden/>
              </w:rPr>
              <w:fldChar w:fldCharType="end"/>
            </w:r>
          </w:hyperlink>
        </w:p>
        <w:p w14:paraId="151A29E8" w14:textId="3A33A014" w:rsidR="00C731AD" w:rsidRDefault="00C731AD">
          <w:pPr>
            <w:pStyle w:val="TOC1"/>
            <w:rPr>
              <w:rFonts w:asciiTheme="minorHAnsi" w:eastAsiaTheme="minorEastAsia" w:hAnsiTheme="minorHAnsi" w:cstheme="minorBidi"/>
              <w:noProof/>
              <w:color w:val="auto"/>
              <w:kern w:val="2"/>
              <w:lang w:val="en-CA" w:eastAsia="en-CA"/>
              <w14:ligatures w14:val="standardContextual"/>
            </w:rPr>
          </w:pPr>
          <w:hyperlink w:anchor="_Toc236132686" w:history="1">
            <w:r w:rsidRPr="00DE52F0">
              <w:rPr>
                <w:rStyle w:val="Hyperlink"/>
                <w:noProof/>
              </w:rPr>
              <w:t>Orthophotographie</w:t>
            </w:r>
            <w:r>
              <w:rPr>
                <w:noProof/>
                <w:webHidden/>
              </w:rPr>
              <w:tab/>
            </w:r>
            <w:r>
              <w:rPr>
                <w:noProof/>
                <w:webHidden/>
              </w:rPr>
              <w:fldChar w:fldCharType="begin"/>
            </w:r>
            <w:r>
              <w:rPr>
                <w:noProof/>
                <w:webHidden/>
              </w:rPr>
              <w:instrText xml:space="preserve"> PAGEREF _Toc236132686 \h </w:instrText>
            </w:r>
            <w:r>
              <w:rPr>
                <w:noProof/>
                <w:webHidden/>
              </w:rPr>
            </w:r>
            <w:r>
              <w:rPr>
                <w:noProof/>
                <w:webHidden/>
              </w:rPr>
              <w:fldChar w:fldCharType="separate"/>
            </w:r>
            <w:r>
              <w:rPr>
                <w:noProof/>
                <w:webHidden/>
              </w:rPr>
              <w:t>9</w:t>
            </w:r>
            <w:r>
              <w:rPr>
                <w:noProof/>
                <w:webHidden/>
              </w:rPr>
              <w:fldChar w:fldCharType="end"/>
            </w:r>
          </w:hyperlink>
        </w:p>
        <w:p w14:paraId="27C662AE" w14:textId="75F13DAC"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687" w:history="1">
            <w:r w:rsidRPr="00DE52F0">
              <w:rPr>
                <w:rStyle w:val="Hyperlink"/>
                <w:noProof/>
              </w:rPr>
              <w:t>Visualisation</w:t>
            </w:r>
            <w:r>
              <w:rPr>
                <w:noProof/>
                <w:webHidden/>
              </w:rPr>
              <w:tab/>
            </w:r>
            <w:r>
              <w:rPr>
                <w:noProof/>
                <w:webHidden/>
              </w:rPr>
              <w:fldChar w:fldCharType="begin"/>
            </w:r>
            <w:r>
              <w:rPr>
                <w:noProof/>
                <w:webHidden/>
              </w:rPr>
              <w:instrText xml:space="preserve"> PAGEREF _Toc236132687 \h </w:instrText>
            </w:r>
            <w:r>
              <w:rPr>
                <w:noProof/>
                <w:webHidden/>
              </w:rPr>
            </w:r>
            <w:r>
              <w:rPr>
                <w:noProof/>
                <w:webHidden/>
              </w:rPr>
              <w:fldChar w:fldCharType="separate"/>
            </w:r>
            <w:r>
              <w:rPr>
                <w:noProof/>
                <w:webHidden/>
              </w:rPr>
              <w:t>9</w:t>
            </w:r>
            <w:r>
              <w:rPr>
                <w:noProof/>
                <w:webHidden/>
              </w:rPr>
              <w:fldChar w:fldCharType="end"/>
            </w:r>
          </w:hyperlink>
        </w:p>
        <w:p w14:paraId="00C465F0" w14:textId="704F8D7A"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688" w:history="1">
            <w:r w:rsidRPr="00DE52F0">
              <w:rPr>
                <w:rStyle w:val="Hyperlink"/>
                <w:noProof/>
              </w:rPr>
              <w:t>Bandes</w:t>
            </w:r>
            <w:r>
              <w:rPr>
                <w:noProof/>
                <w:webHidden/>
              </w:rPr>
              <w:tab/>
            </w:r>
            <w:r>
              <w:rPr>
                <w:noProof/>
                <w:webHidden/>
              </w:rPr>
              <w:fldChar w:fldCharType="begin"/>
            </w:r>
            <w:r>
              <w:rPr>
                <w:noProof/>
                <w:webHidden/>
              </w:rPr>
              <w:instrText xml:space="preserve"> PAGEREF _Toc236132688 \h </w:instrText>
            </w:r>
            <w:r>
              <w:rPr>
                <w:noProof/>
                <w:webHidden/>
              </w:rPr>
            </w:r>
            <w:r>
              <w:rPr>
                <w:noProof/>
                <w:webHidden/>
              </w:rPr>
              <w:fldChar w:fldCharType="separate"/>
            </w:r>
            <w:r>
              <w:rPr>
                <w:noProof/>
                <w:webHidden/>
              </w:rPr>
              <w:t>11</w:t>
            </w:r>
            <w:r>
              <w:rPr>
                <w:noProof/>
                <w:webHidden/>
              </w:rPr>
              <w:fldChar w:fldCharType="end"/>
            </w:r>
          </w:hyperlink>
        </w:p>
        <w:p w14:paraId="0987488F" w14:textId="33B7864B"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689" w:history="1">
            <w:r w:rsidRPr="00DE52F0">
              <w:rPr>
                <w:rStyle w:val="Hyperlink"/>
                <w:noProof/>
              </w:rPr>
              <w:t>Compression</w:t>
            </w:r>
            <w:r>
              <w:rPr>
                <w:noProof/>
                <w:webHidden/>
              </w:rPr>
              <w:tab/>
            </w:r>
            <w:r>
              <w:rPr>
                <w:noProof/>
                <w:webHidden/>
              </w:rPr>
              <w:fldChar w:fldCharType="begin"/>
            </w:r>
            <w:r>
              <w:rPr>
                <w:noProof/>
                <w:webHidden/>
              </w:rPr>
              <w:instrText xml:space="preserve"> PAGEREF _Toc236132689 \h </w:instrText>
            </w:r>
            <w:r>
              <w:rPr>
                <w:noProof/>
                <w:webHidden/>
              </w:rPr>
            </w:r>
            <w:r>
              <w:rPr>
                <w:noProof/>
                <w:webHidden/>
              </w:rPr>
              <w:fldChar w:fldCharType="separate"/>
            </w:r>
            <w:r>
              <w:rPr>
                <w:noProof/>
                <w:webHidden/>
              </w:rPr>
              <w:t>12</w:t>
            </w:r>
            <w:r>
              <w:rPr>
                <w:noProof/>
                <w:webHidden/>
              </w:rPr>
              <w:fldChar w:fldCharType="end"/>
            </w:r>
          </w:hyperlink>
        </w:p>
        <w:p w14:paraId="25F75B69" w14:textId="14EE0075"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690" w:history="1">
            <w:r w:rsidRPr="00DE52F0">
              <w:rPr>
                <w:rStyle w:val="Hyperlink"/>
                <w:noProof/>
              </w:rPr>
              <w:t>Détermination de la date approximative de prise de vue d’une orthophotographie</w:t>
            </w:r>
            <w:r>
              <w:rPr>
                <w:noProof/>
                <w:webHidden/>
              </w:rPr>
              <w:tab/>
            </w:r>
            <w:r>
              <w:rPr>
                <w:noProof/>
                <w:webHidden/>
              </w:rPr>
              <w:fldChar w:fldCharType="begin"/>
            </w:r>
            <w:r>
              <w:rPr>
                <w:noProof/>
                <w:webHidden/>
              </w:rPr>
              <w:instrText xml:space="preserve"> PAGEREF _Toc236132690 \h </w:instrText>
            </w:r>
            <w:r>
              <w:rPr>
                <w:noProof/>
                <w:webHidden/>
              </w:rPr>
            </w:r>
            <w:r>
              <w:rPr>
                <w:noProof/>
                <w:webHidden/>
              </w:rPr>
              <w:fldChar w:fldCharType="separate"/>
            </w:r>
            <w:r>
              <w:rPr>
                <w:noProof/>
                <w:webHidden/>
              </w:rPr>
              <w:t>13</w:t>
            </w:r>
            <w:r>
              <w:rPr>
                <w:noProof/>
                <w:webHidden/>
              </w:rPr>
              <w:fldChar w:fldCharType="end"/>
            </w:r>
          </w:hyperlink>
        </w:p>
        <w:p w14:paraId="1D7A98BC" w14:textId="18CAA6F8" w:rsidR="00C731AD" w:rsidRDefault="00C731AD">
          <w:pPr>
            <w:pStyle w:val="TOC1"/>
            <w:rPr>
              <w:rFonts w:asciiTheme="minorHAnsi" w:eastAsiaTheme="minorEastAsia" w:hAnsiTheme="minorHAnsi" w:cstheme="minorBidi"/>
              <w:noProof/>
              <w:color w:val="auto"/>
              <w:kern w:val="2"/>
              <w:lang w:val="en-CA" w:eastAsia="en-CA"/>
              <w14:ligatures w14:val="standardContextual"/>
            </w:rPr>
          </w:pPr>
          <w:hyperlink w:anchor="_Toc236132691" w:history="1">
            <w:r w:rsidRPr="00DE52F0">
              <w:rPr>
                <w:rStyle w:val="Hyperlink"/>
                <w:noProof/>
              </w:rPr>
              <w:t>Imagerie stéréoscopique</w:t>
            </w:r>
            <w:r>
              <w:rPr>
                <w:noProof/>
                <w:webHidden/>
              </w:rPr>
              <w:tab/>
            </w:r>
            <w:r>
              <w:rPr>
                <w:noProof/>
                <w:webHidden/>
              </w:rPr>
              <w:fldChar w:fldCharType="begin"/>
            </w:r>
            <w:r>
              <w:rPr>
                <w:noProof/>
                <w:webHidden/>
              </w:rPr>
              <w:instrText xml:space="preserve"> PAGEREF _Toc236132691 \h </w:instrText>
            </w:r>
            <w:r>
              <w:rPr>
                <w:noProof/>
                <w:webHidden/>
              </w:rPr>
            </w:r>
            <w:r>
              <w:rPr>
                <w:noProof/>
                <w:webHidden/>
              </w:rPr>
              <w:fldChar w:fldCharType="separate"/>
            </w:r>
            <w:r>
              <w:rPr>
                <w:noProof/>
                <w:webHidden/>
              </w:rPr>
              <w:t>14</w:t>
            </w:r>
            <w:r>
              <w:rPr>
                <w:noProof/>
                <w:webHidden/>
              </w:rPr>
              <w:fldChar w:fldCharType="end"/>
            </w:r>
          </w:hyperlink>
        </w:p>
        <w:p w14:paraId="03422E5E" w14:textId="5092F364" w:rsidR="00C731AD" w:rsidRDefault="00C731AD">
          <w:pPr>
            <w:pStyle w:val="TOC1"/>
            <w:rPr>
              <w:rFonts w:asciiTheme="minorHAnsi" w:eastAsiaTheme="minorEastAsia" w:hAnsiTheme="minorHAnsi" w:cstheme="minorBidi"/>
              <w:noProof/>
              <w:color w:val="auto"/>
              <w:kern w:val="2"/>
              <w:lang w:val="en-CA" w:eastAsia="en-CA"/>
              <w14:ligatures w14:val="standardContextual"/>
            </w:rPr>
          </w:pPr>
          <w:hyperlink w:anchor="_Toc236132692" w:history="1">
            <w:r w:rsidRPr="00DE52F0">
              <w:rPr>
                <w:rStyle w:val="Hyperlink"/>
                <w:noProof/>
              </w:rPr>
              <w:t>Online Imagery Services</w:t>
            </w:r>
            <w:r>
              <w:rPr>
                <w:noProof/>
                <w:webHidden/>
              </w:rPr>
              <w:tab/>
            </w:r>
            <w:r>
              <w:rPr>
                <w:noProof/>
                <w:webHidden/>
              </w:rPr>
              <w:fldChar w:fldCharType="begin"/>
            </w:r>
            <w:r>
              <w:rPr>
                <w:noProof/>
                <w:webHidden/>
              </w:rPr>
              <w:instrText xml:space="preserve"> PAGEREF _Toc236132692 \h </w:instrText>
            </w:r>
            <w:r>
              <w:rPr>
                <w:noProof/>
                <w:webHidden/>
              </w:rPr>
            </w:r>
            <w:r>
              <w:rPr>
                <w:noProof/>
                <w:webHidden/>
              </w:rPr>
              <w:fldChar w:fldCharType="separate"/>
            </w:r>
            <w:r>
              <w:rPr>
                <w:noProof/>
                <w:webHidden/>
              </w:rPr>
              <w:t>15</w:t>
            </w:r>
            <w:r>
              <w:rPr>
                <w:noProof/>
                <w:webHidden/>
              </w:rPr>
              <w:fldChar w:fldCharType="end"/>
            </w:r>
          </w:hyperlink>
        </w:p>
        <w:p w14:paraId="1CF9819D" w14:textId="25F212D1"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693" w:history="1">
            <w:r w:rsidRPr="00DE52F0">
              <w:rPr>
                <w:rStyle w:val="Hyperlink"/>
                <w:noProof/>
              </w:rPr>
              <w:t>Service ontarien de cartographie Web par imagerie (SOCWI)</w:t>
            </w:r>
            <w:r>
              <w:rPr>
                <w:noProof/>
                <w:webHidden/>
              </w:rPr>
              <w:tab/>
            </w:r>
            <w:r>
              <w:rPr>
                <w:noProof/>
                <w:webHidden/>
              </w:rPr>
              <w:fldChar w:fldCharType="begin"/>
            </w:r>
            <w:r>
              <w:rPr>
                <w:noProof/>
                <w:webHidden/>
              </w:rPr>
              <w:instrText xml:space="preserve"> PAGEREF _Toc236132693 \h </w:instrText>
            </w:r>
            <w:r>
              <w:rPr>
                <w:noProof/>
                <w:webHidden/>
              </w:rPr>
            </w:r>
            <w:r>
              <w:rPr>
                <w:noProof/>
                <w:webHidden/>
              </w:rPr>
              <w:fldChar w:fldCharType="separate"/>
            </w:r>
            <w:r>
              <w:rPr>
                <w:noProof/>
                <w:webHidden/>
              </w:rPr>
              <w:t>15</w:t>
            </w:r>
            <w:r>
              <w:rPr>
                <w:noProof/>
                <w:webHidden/>
              </w:rPr>
              <w:fldChar w:fldCharType="end"/>
            </w:r>
          </w:hyperlink>
        </w:p>
        <w:p w14:paraId="2AEE1B60" w14:textId="77F21D62"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694" w:history="1">
            <w:r w:rsidRPr="00DE52F0">
              <w:rPr>
                <w:rStyle w:val="Hyperlink"/>
                <w:noProof/>
              </w:rPr>
              <w:t>Service ontarien d’accès aux données d’imagerie</w:t>
            </w:r>
            <w:r>
              <w:rPr>
                <w:noProof/>
                <w:webHidden/>
              </w:rPr>
              <w:tab/>
            </w:r>
            <w:r>
              <w:rPr>
                <w:noProof/>
                <w:webHidden/>
              </w:rPr>
              <w:fldChar w:fldCharType="begin"/>
            </w:r>
            <w:r>
              <w:rPr>
                <w:noProof/>
                <w:webHidden/>
              </w:rPr>
              <w:instrText xml:space="preserve"> PAGEREF _Toc236132694 \h </w:instrText>
            </w:r>
            <w:r>
              <w:rPr>
                <w:noProof/>
                <w:webHidden/>
              </w:rPr>
            </w:r>
            <w:r>
              <w:rPr>
                <w:noProof/>
                <w:webHidden/>
              </w:rPr>
              <w:fldChar w:fldCharType="separate"/>
            </w:r>
            <w:r>
              <w:rPr>
                <w:noProof/>
                <w:webHidden/>
              </w:rPr>
              <w:t>15</w:t>
            </w:r>
            <w:r>
              <w:rPr>
                <w:noProof/>
                <w:webHidden/>
              </w:rPr>
              <w:fldChar w:fldCharType="end"/>
            </w:r>
          </w:hyperlink>
        </w:p>
        <w:p w14:paraId="0B9CEE9C" w14:textId="1D1E0662"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695" w:history="1">
            <w:r w:rsidRPr="00DE52F0">
              <w:rPr>
                <w:rStyle w:val="Hyperlink"/>
                <w:noProof/>
              </w:rPr>
              <w:t>Foire aux questions sur le Service ontarien d’accès aux données d’imagerie</w:t>
            </w:r>
            <w:r>
              <w:rPr>
                <w:noProof/>
                <w:webHidden/>
              </w:rPr>
              <w:tab/>
            </w:r>
            <w:r>
              <w:rPr>
                <w:noProof/>
                <w:webHidden/>
              </w:rPr>
              <w:fldChar w:fldCharType="begin"/>
            </w:r>
            <w:r>
              <w:rPr>
                <w:noProof/>
                <w:webHidden/>
              </w:rPr>
              <w:instrText xml:space="preserve"> PAGEREF _Toc236132695 \h </w:instrText>
            </w:r>
            <w:r>
              <w:rPr>
                <w:noProof/>
                <w:webHidden/>
              </w:rPr>
            </w:r>
            <w:r>
              <w:rPr>
                <w:noProof/>
                <w:webHidden/>
              </w:rPr>
              <w:fldChar w:fldCharType="separate"/>
            </w:r>
            <w:r>
              <w:rPr>
                <w:noProof/>
                <w:webHidden/>
              </w:rPr>
              <w:t>15</w:t>
            </w:r>
            <w:r>
              <w:rPr>
                <w:noProof/>
                <w:webHidden/>
              </w:rPr>
              <w:fldChar w:fldCharType="end"/>
            </w:r>
          </w:hyperlink>
        </w:p>
        <w:p w14:paraId="1E7A7F66" w14:textId="0A52E8CA" w:rsidR="00C731AD" w:rsidRDefault="00C731AD">
          <w:pPr>
            <w:pStyle w:val="TOC1"/>
            <w:rPr>
              <w:rFonts w:asciiTheme="minorHAnsi" w:eastAsiaTheme="minorEastAsia" w:hAnsiTheme="minorHAnsi" w:cstheme="minorBidi"/>
              <w:noProof/>
              <w:color w:val="auto"/>
              <w:kern w:val="2"/>
              <w:lang w:val="en-CA" w:eastAsia="en-CA"/>
              <w14:ligatures w14:val="standardContextual"/>
            </w:rPr>
          </w:pPr>
          <w:hyperlink w:anchor="_Toc236132696" w:history="1">
            <w:r w:rsidRPr="00DE52F0">
              <w:rPr>
                <w:rStyle w:val="Hyperlink"/>
                <w:noProof/>
              </w:rPr>
              <w:t>Commander l’imagerie</w:t>
            </w:r>
            <w:r>
              <w:rPr>
                <w:noProof/>
                <w:webHidden/>
              </w:rPr>
              <w:tab/>
            </w:r>
            <w:r>
              <w:rPr>
                <w:noProof/>
                <w:webHidden/>
              </w:rPr>
              <w:fldChar w:fldCharType="begin"/>
            </w:r>
            <w:r>
              <w:rPr>
                <w:noProof/>
                <w:webHidden/>
              </w:rPr>
              <w:instrText xml:space="preserve"> PAGEREF _Toc236132696 \h </w:instrText>
            </w:r>
            <w:r>
              <w:rPr>
                <w:noProof/>
                <w:webHidden/>
              </w:rPr>
            </w:r>
            <w:r>
              <w:rPr>
                <w:noProof/>
                <w:webHidden/>
              </w:rPr>
              <w:fldChar w:fldCharType="separate"/>
            </w:r>
            <w:r>
              <w:rPr>
                <w:noProof/>
                <w:webHidden/>
              </w:rPr>
              <w:t>19</w:t>
            </w:r>
            <w:r>
              <w:rPr>
                <w:noProof/>
                <w:webHidden/>
              </w:rPr>
              <w:fldChar w:fldCharType="end"/>
            </w:r>
          </w:hyperlink>
        </w:p>
        <w:p w14:paraId="5C762809" w14:textId="420B7454" w:rsidR="00C731AD" w:rsidRDefault="00C731AD">
          <w:pPr>
            <w:pStyle w:val="TOC1"/>
            <w:rPr>
              <w:rFonts w:asciiTheme="minorHAnsi" w:eastAsiaTheme="minorEastAsia" w:hAnsiTheme="minorHAnsi" w:cstheme="minorBidi"/>
              <w:noProof/>
              <w:color w:val="auto"/>
              <w:kern w:val="2"/>
              <w:lang w:val="en-CA" w:eastAsia="en-CA"/>
              <w14:ligatures w14:val="standardContextual"/>
            </w:rPr>
          </w:pPr>
          <w:hyperlink w:anchor="_Toc236132697" w:history="1">
            <w:r w:rsidRPr="00DE52F0">
              <w:rPr>
                <w:rStyle w:val="Hyperlink"/>
                <w:noProof/>
              </w:rPr>
              <w:t>Annexe A : Instructions de configuration des images stéréoscopiques</w:t>
            </w:r>
            <w:r>
              <w:rPr>
                <w:noProof/>
                <w:webHidden/>
              </w:rPr>
              <w:tab/>
            </w:r>
            <w:r>
              <w:rPr>
                <w:noProof/>
                <w:webHidden/>
              </w:rPr>
              <w:fldChar w:fldCharType="begin"/>
            </w:r>
            <w:r>
              <w:rPr>
                <w:noProof/>
                <w:webHidden/>
              </w:rPr>
              <w:instrText xml:space="preserve"> PAGEREF _Toc236132697 \h </w:instrText>
            </w:r>
            <w:r>
              <w:rPr>
                <w:noProof/>
                <w:webHidden/>
              </w:rPr>
            </w:r>
            <w:r>
              <w:rPr>
                <w:noProof/>
                <w:webHidden/>
              </w:rPr>
              <w:fldChar w:fldCharType="separate"/>
            </w:r>
            <w:r>
              <w:rPr>
                <w:noProof/>
                <w:webHidden/>
              </w:rPr>
              <w:t>20</w:t>
            </w:r>
            <w:r>
              <w:rPr>
                <w:noProof/>
                <w:webHidden/>
              </w:rPr>
              <w:fldChar w:fldCharType="end"/>
            </w:r>
          </w:hyperlink>
        </w:p>
        <w:p w14:paraId="3BEAB766" w14:textId="150D5F12"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698" w:history="1">
            <w:r w:rsidRPr="00DE52F0">
              <w:rPr>
                <w:rStyle w:val="Hyperlink"/>
                <w:noProof/>
              </w:rPr>
              <w:t>Modification des fichiers SUP (IRF, images d’IGO prises entre 2013 et 2017)</w:t>
            </w:r>
            <w:r>
              <w:rPr>
                <w:noProof/>
                <w:webHidden/>
              </w:rPr>
              <w:tab/>
            </w:r>
            <w:r>
              <w:rPr>
                <w:noProof/>
                <w:webHidden/>
              </w:rPr>
              <w:fldChar w:fldCharType="begin"/>
            </w:r>
            <w:r>
              <w:rPr>
                <w:noProof/>
                <w:webHidden/>
              </w:rPr>
              <w:instrText xml:space="preserve"> PAGEREF _Toc236132698 \h </w:instrText>
            </w:r>
            <w:r>
              <w:rPr>
                <w:noProof/>
                <w:webHidden/>
              </w:rPr>
            </w:r>
            <w:r>
              <w:rPr>
                <w:noProof/>
                <w:webHidden/>
              </w:rPr>
              <w:fldChar w:fldCharType="separate"/>
            </w:r>
            <w:r>
              <w:rPr>
                <w:noProof/>
                <w:webHidden/>
              </w:rPr>
              <w:t>20</w:t>
            </w:r>
            <w:r>
              <w:rPr>
                <w:noProof/>
                <w:webHidden/>
              </w:rPr>
              <w:fldChar w:fldCharType="end"/>
            </w:r>
          </w:hyperlink>
        </w:p>
        <w:p w14:paraId="368AA935" w14:textId="01DEDF72"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699" w:history="1">
            <w:r w:rsidRPr="00DE52F0">
              <w:rPr>
                <w:rStyle w:val="Hyperlink"/>
                <w:noProof/>
              </w:rPr>
              <w:t>Modification des modèles stéréoscopiques ISAT (SWOOP2010, images d’IGO captées entre 2018 et 2025)</w:t>
            </w:r>
            <w:r>
              <w:rPr>
                <w:noProof/>
                <w:webHidden/>
              </w:rPr>
              <w:tab/>
            </w:r>
            <w:r>
              <w:rPr>
                <w:noProof/>
                <w:webHidden/>
              </w:rPr>
              <w:fldChar w:fldCharType="begin"/>
            </w:r>
            <w:r>
              <w:rPr>
                <w:noProof/>
                <w:webHidden/>
              </w:rPr>
              <w:instrText xml:space="preserve"> PAGEREF _Toc236132699 \h </w:instrText>
            </w:r>
            <w:r>
              <w:rPr>
                <w:noProof/>
                <w:webHidden/>
              </w:rPr>
            </w:r>
            <w:r>
              <w:rPr>
                <w:noProof/>
                <w:webHidden/>
              </w:rPr>
              <w:fldChar w:fldCharType="separate"/>
            </w:r>
            <w:r>
              <w:rPr>
                <w:noProof/>
                <w:webHidden/>
              </w:rPr>
              <w:t>20</w:t>
            </w:r>
            <w:r>
              <w:rPr>
                <w:noProof/>
                <w:webHidden/>
              </w:rPr>
              <w:fldChar w:fldCharType="end"/>
            </w:r>
          </w:hyperlink>
        </w:p>
        <w:p w14:paraId="008A3857" w14:textId="451152D6" w:rsidR="00C731AD" w:rsidRDefault="00C731AD">
          <w:pPr>
            <w:pStyle w:val="TOC2"/>
            <w:rPr>
              <w:rFonts w:asciiTheme="minorHAnsi" w:eastAsiaTheme="minorEastAsia" w:hAnsiTheme="minorHAnsi" w:cstheme="minorBidi"/>
              <w:noProof/>
              <w:color w:val="auto"/>
              <w:kern w:val="2"/>
              <w:lang w:val="en-CA" w:eastAsia="en-CA"/>
              <w14:ligatures w14:val="standardContextual"/>
            </w:rPr>
          </w:pPr>
          <w:hyperlink w:anchor="_Toc236132700" w:history="1">
            <w:r w:rsidRPr="00DE52F0">
              <w:rPr>
                <w:rStyle w:val="Hyperlink"/>
                <w:noProof/>
              </w:rPr>
              <w:t>Noms de fichiers</w:t>
            </w:r>
            <w:r>
              <w:rPr>
                <w:noProof/>
                <w:webHidden/>
              </w:rPr>
              <w:tab/>
            </w:r>
            <w:r>
              <w:rPr>
                <w:noProof/>
                <w:webHidden/>
              </w:rPr>
              <w:fldChar w:fldCharType="begin"/>
            </w:r>
            <w:r>
              <w:rPr>
                <w:noProof/>
                <w:webHidden/>
              </w:rPr>
              <w:instrText xml:space="preserve"> PAGEREF _Toc236132700 \h </w:instrText>
            </w:r>
            <w:r>
              <w:rPr>
                <w:noProof/>
                <w:webHidden/>
              </w:rPr>
            </w:r>
            <w:r>
              <w:rPr>
                <w:noProof/>
                <w:webHidden/>
              </w:rPr>
              <w:fldChar w:fldCharType="separate"/>
            </w:r>
            <w:r>
              <w:rPr>
                <w:noProof/>
                <w:webHidden/>
              </w:rPr>
              <w:t>21</w:t>
            </w:r>
            <w:r>
              <w:rPr>
                <w:noProof/>
                <w:webHidden/>
              </w:rPr>
              <w:fldChar w:fldCharType="end"/>
            </w:r>
          </w:hyperlink>
        </w:p>
        <w:p w14:paraId="51A00C2A" w14:textId="59B8CCEF" w:rsidR="00C731AD" w:rsidRDefault="00C731AD">
          <w:pPr>
            <w:pStyle w:val="TOC1"/>
            <w:rPr>
              <w:rFonts w:asciiTheme="minorHAnsi" w:eastAsiaTheme="minorEastAsia" w:hAnsiTheme="minorHAnsi" w:cstheme="minorBidi"/>
              <w:noProof/>
              <w:color w:val="auto"/>
              <w:kern w:val="2"/>
              <w:lang w:val="en-CA" w:eastAsia="en-CA"/>
              <w14:ligatures w14:val="standardContextual"/>
            </w:rPr>
          </w:pPr>
          <w:hyperlink w:anchor="_Toc236132701" w:history="1">
            <w:r w:rsidRPr="00DE52F0">
              <w:rPr>
                <w:rStyle w:val="Hyperlink"/>
                <w:noProof/>
              </w:rPr>
              <w:t>Annexe B : Citation</w:t>
            </w:r>
            <w:r>
              <w:rPr>
                <w:noProof/>
                <w:webHidden/>
              </w:rPr>
              <w:tab/>
            </w:r>
            <w:r>
              <w:rPr>
                <w:noProof/>
                <w:webHidden/>
              </w:rPr>
              <w:fldChar w:fldCharType="begin"/>
            </w:r>
            <w:r>
              <w:rPr>
                <w:noProof/>
                <w:webHidden/>
              </w:rPr>
              <w:instrText xml:space="preserve"> PAGEREF _Toc236132701 \h </w:instrText>
            </w:r>
            <w:r>
              <w:rPr>
                <w:noProof/>
                <w:webHidden/>
              </w:rPr>
            </w:r>
            <w:r>
              <w:rPr>
                <w:noProof/>
                <w:webHidden/>
              </w:rPr>
              <w:fldChar w:fldCharType="separate"/>
            </w:r>
            <w:r>
              <w:rPr>
                <w:noProof/>
                <w:webHidden/>
              </w:rPr>
              <w:t>22</w:t>
            </w:r>
            <w:r>
              <w:rPr>
                <w:noProof/>
                <w:webHidden/>
              </w:rPr>
              <w:fldChar w:fldCharType="end"/>
            </w:r>
          </w:hyperlink>
        </w:p>
        <w:p w14:paraId="03FF87B2" w14:textId="4CA9D810" w:rsidR="00C731AD" w:rsidRDefault="00C731AD">
          <w:pPr>
            <w:pStyle w:val="TOC1"/>
            <w:rPr>
              <w:rFonts w:asciiTheme="minorHAnsi" w:eastAsiaTheme="minorEastAsia" w:hAnsiTheme="minorHAnsi" w:cstheme="minorBidi"/>
              <w:noProof/>
              <w:color w:val="auto"/>
              <w:kern w:val="2"/>
              <w:lang w:val="en-CA" w:eastAsia="en-CA"/>
              <w14:ligatures w14:val="standardContextual"/>
            </w:rPr>
          </w:pPr>
          <w:hyperlink w:anchor="_Toc236132702" w:history="1">
            <w:r w:rsidRPr="00DE52F0">
              <w:rPr>
                <w:rStyle w:val="Hyperlink"/>
                <w:noProof/>
              </w:rPr>
              <w:t>Annexe C : Glossaire</w:t>
            </w:r>
            <w:r>
              <w:rPr>
                <w:noProof/>
                <w:webHidden/>
              </w:rPr>
              <w:tab/>
            </w:r>
            <w:r>
              <w:rPr>
                <w:noProof/>
                <w:webHidden/>
              </w:rPr>
              <w:fldChar w:fldCharType="begin"/>
            </w:r>
            <w:r>
              <w:rPr>
                <w:noProof/>
                <w:webHidden/>
              </w:rPr>
              <w:instrText xml:space="preserve"> PAGEREF _Toc236132702 \h </w:instrText>
            </w:r>
            <w:r>
              <w:rPr>
                <w:noProof/>
                <w:webHidden/>
              </w:rPr>
            </w:r>
            <w:r>
              <w:rPr>
                <w:noProof/>
                <w:webHidden/>
              </w:rPr>
              <w:fldChar w:fldCharType="separate"/>
            </w:r>
            <w:r>
              <w:rPr>
                <w:noProof/>
                <w:webHidden/>
              </w:rPr>
              <w:t>23</w:t>
            </w:r>
            <w:r>
              <w:rPr>
                <w:noProof/>
                <w:webHidden/>
              </w:rPr>
              <w:fldChar w:fldCharType="end"/>
            </w:r>
          </w:hyperlink>
        </w:p>
        <w:p w14:paraId="7D056DD5" w14:textId="726EC13B" w:rsidR="00C731AD" w:rsidRDefault="00C731AD">
          <w:pPr>
            <w:pStyle w:val="TOC3"/>
            <w:rPr>
              <w:rFonts w:asciiTheme="minorHAnsi" w:eastAsiaTheme="minorEastAsia" w:hAnsiTheme="minorHAnsi" w:cstheme="minorBidi"/>
              <w:noProof/>
              <w:color w:val="auto"/>
              <w:kern w:val="2"/>
              <w:lang w:val="en-CA" w:eastAsia="en-CA"/>
              <w14:ligatures w14:val="standardContextual"/>
            </w:rPr>
          </w:pPr>
          <w:hyperlink w:anchor="_Toc236132703" w:history="1">
            <w:r w:rsidRPr="00DE52F0">
              <w:rPr>
                <w:rStyle w:val="Hyperlink"/>
                <w:noProof/>
              </w:rPr>
              <w:t>Images verticales</w:t>
            </w:r>
            <w:r>
              <w:rPr>
                <w:noProof/>
                <w:webHidden/>
              </w:rPr>
              <w:tab/>
            </w:r>
            <w:r>
              <w:rPr>
                <w:noProof/>
                <w:webHidden/>
              </w:rPr>
              <w:fldChar w:fldCharType="begin"/>
            </w:r>
            <w:r>
              <w:rPr>
                <w:noProof/>
                <w:webHidden/>
              </w:rPr>
              <w:instrText xml:space="preserve"> PAGEREF _Toc236132703 \h </w:instrText>
            </w:r>
            <w:r>
              <w:rPr>
                <w:noProof/>
                <w:webHidden/>
              </w:rPr>
            </w:r>
            <w:r>
              <w:rPr>
                <w:noProof/>
                <w:webHidden/>
              </w:rPr>
              <w:fldChar w:fldCharType="separate"/>
            </w:r>
            <w:r>
              <w:rPr>
                <w:noProof/>
                <w:webHidden/>
              </w:rPr>
              <w:t>23</w:t>
            </w:r>
            <w:r>
              <w:rPr>
                <w:noProof/>
                <w:webHidden/>
              </w:rPr>
              <w:fldChar w:fldCharType="end"/>
            </w:r>
          </w:hyperlink>
        </w:p>
        <w:p w14:paraId="54539118" w14:textId="4C262653" w:rsidR="00C731AD" w:rsidRDefault="00C731AD">
          <w:pPr>
            <w:pStyle w:val="TOC3"/>
            <w:rPr>
              <w:rFonts w:asciiTheme="minorHAnsi" w:eastAsiaTheme="minorEastAsia" w:hAnsiTheme="minorHAnsi" w:cstheme="minorBidi"/>
              <w:noProof/>
              <w:color w:val="auto"/>
              <w:kern w:val="2"/>
              <w:lang w:val="en-CA" w:eastAsia="en-CA"/>
              <w14:ligatures w14:val="standardContextual"/>
            </w:rPr>
          </w:pPr>
          <w:hyperlink w:anchor="_Toc236132704" w:history="1">
            <w:r w:rsidRPr="00DE52F0">
              <w:rPr>
                <w:rStyle w:val="Hyperlink"/>
                <w:noProof/>
              </w:rPr>
              <w:t>Images stéréoscopiques</w:t>
            </w:r>
            <w:r>
              <w:rPr>
                <w:noProof/>
                <w:webHidden/>
              </w:rPr>
              <w:tab/>
            </w:r>
            <w:r>
              <w:rPr>
                <w:noProof/>
                <w:webHidden/>
              </w:rPr>
              <w:fldChar w:fldCharType="begin"/>
            </w:r>
            <w:r>
              <w:rPr>
                <w:noProof/>
                <w:webHidden/>
              </w:rPr>
              <w:instrText xml:space="preserve"> PAGEREF _Toc236132704 \h </w:instrText>
            </w:r>
            <w:r>
              <w:rPr>
                <w:noProof/>
                <w:webHidden/>
              </w:rPr>
            </w:r>
            <w:r>
              <w:rPr>
                <w:noProof/>
                <w:webHidden/>
              </w:rPr>
              <w:fldChar w:fldCharType="separate"/>
            </w:r>
            <w:r>
              <w:rPr>
                <w:noProof/>
                <w:webHidden/>
              </w:rPr>
              <w:t>23</w:t>
            </w:r>
            <w:r>
              <w:rPr>
                <w:noProof/>
                <w:webHidden/>
              </w:rPr>
              <w:fldChar w:fldCharType="end"/>
            </w:r>
          </w:hyperlink>
        </w:p>
        <w:p w14:paraId="24F2245B" w14:textId="02039F68" w:rsidR="00C731AD" w:rsidRDefault="00C731AD">
          <w:pPr>
            <w:pStyle w:val="TOC3"/>
            <w:rPr>
              <w:rFonts w:asciiTheme="minorHAnsi" w:eastAsiaTheme="minorEastAsia" w:hAnsiTheme="minorHAnsi" w:cstheme="minorBidi"/>
              <w:noProof/>
              <w:color w:val="auto"/>
              <w:kern w:val="2"/>
              <w:lang w:val="en-CA" w:eastAsia="en-CA"/>
              <w14:ligatures w14:val="standardContextual"/>
            </w:rPr>
          </w:pPr>
          <w:hyperlink w:anchor="_Toc236132705" w:history="1">
            <w:r w:rsidRPr="00DE52F0">
              <w:rPr>
                <w:rStyle w:val="Hyperlink"/>
                <w:noProof/>
              </w:rPr>
              <w:t>Images orthorectifiées</w:t>
            </w:r>
            <w:r>
              <w:rPr>
                <w:noProof/>
                <w:webHidden/>
              </w:rPr>
              <w:tab/>
            </w:r>
            <w:r>
              <w:rPr>
                <w:noProof/>
                <w:webHidden/>
              </w:rPr>
              <w:fldChar w:fldCharType="begin"/>
            </w:r>
            <w:r>
              <w:rPr>
                <w:noProof/>
                <w:webHidden/>
              </w:rPr>
              <w:instrText xml:space="preserve"> PAGEREF _Toc236132705 \h </w:instrText>
            </w:r>
            <w:r>
              <w:rPr>
                <w:noProof/>
                <w:webHidden/>
              </w:rPr>
            </w:r>
            <w:r>
              <w:rPr>
                <w:noProof/>
                <w:webHidden/>
              </w:rPr>
              <w:fldChar w:fldCharType="separate"/>
            </w:r>
            <w:r>
              <w:rPr>
                <w:noProof/>
                <w:webHidden/>
              </w:rPr>
              <w:t>23</w:t>
            </w:r>
            <w:r>
              <w:rPr>
                <w:noProof/>
                <w:webHidden/>
              </w:rPr>
              <w:fldChar w:fldCharType="end"/>
            </w:r>
          </w:hyperlink>
        </w:p>
        <w:p w14:paraId="78697A57" w14:textId="099C0F96" w:rsidR="00C731AD" w:rsidRDefault="00C731AD">
          <w:pPr>
            <w:pStyle w:val="TOC3"/>
            <w:rPr>
              <w:rFonts w:asciiTheme="minorHAnsi" w:eastAsiaTheme="minorEastAsia" w:hAnsiTheme="minorHAnsi" w:cstheme="minorBidi"/>
              <w:noProof/>
              <w:color w:val="auto"/>
              <w:kern w:val="2"/>
              <w:lang w:val="en-CA" w:eastAsia="en-CA"/>
              <w14:ligatures w14:val="standardContextual"/>
            </w:rPr>
          </w:pPr>
          <w:hyperlink w:anchor="_Toc236132706" w:history="1">
            <w:r w:rsidRPr="00DE52F0">
              <w:rPr>
                <w:rStyle w:val="Hyperlink"/>
                <w:noProof/>
              </w:rPr>
              <w:t>Images obliques</w:t>
            </w:r>
            <w:r>
              <w:rPr>
                <w:noProof/>
                <w:webHidden/>
              </w:rPr>
              <w:tab/>
            </w:r>
            <w:r>
              <w:rPr>
                <w:noProof/>
                <w:webHidden/>
              </w:rPr>
              <w:fldChar w:fldCharType="begin"/>
            </w:r>
            <w:r>
              <w:rPr>
                <w:noProof/>
                <w:webHidden/>
              </w:rPr>
              <w:instrText xml:space="preserve"> PAGEREF _Toc236132706 \h </w:instrText>
            </w:r>
            <w:r>
              <w:rPr>
                <w:noProof/>
                <w:webHidden/>
              </w:rPr>
            </w:r>
            <w:r>
              <w:rPr>
                <w:noProof/>
                <w:webHidden/>
              </w:rPr>
              <w:fldChar w:fldCharType="separate"/>
            </w:r>
            <w:r>
              <w:rPr>
                <w:noProof/>
                <w:webHidden/>
              </w:rPr>
              <w:t>23</w:t>
            </w:r>
            <w:r>
              <w:rPr>
                <w:noProof/>
                <w:webHidden/>
              </w:rPr>
              <w:fldChar w:fldCharType="end"/>
            </w:r>
          </w:hyperlink>
        </w:p>
        <w:p w14:paraId="01876028" w14:textId="2281846F" w:rsidR="00C731AD" w:rsidRDefault="00C731AD">
          <w:pPr>
            <w:pStyle w:val="TOC3"/>
            <w:rPr>
              <w:rFonts w:asciiTheme="minorHAnsi" w:eastAsiaTheme="minorEastAsia" w:hAnsiTheme="minorHAnsi" w:cstheme="minorBidi"/>
              <w:noProof/>
              <w:color w:val="auto"/>
              <w:kern w:val="2"/>
              <w:lang w:val="en-CA" w:eastAsia="en-CA"/>
              <w14:ligatures w14:val="standardContextual"/>
            </w:rPr>
          </w:pPr>
          <w:hyperlink w:anchor="_Toc236132707" w:history="1">
            <w:r w:rsidRPr="00DE52F0">
              <w:rPr>
                <w:rStyle w:val="Hyperlink"/>
                <w:noProof/>
              </w:rPr>
              <w:t>Images brutes</w:t>
            </w:r>
            <w:r>
              <w:rPr>
                <w:noProof/>
                <w:webHidden/>
              </w:rPr>
              <w:tab/>
            </w:r>
            <w:r>
              <w:rPr>
                <w:noProof/>
                <w:webHidden/>
              </w:rPr>
              <w:fldChar w:fldCharType="begin"/>
            </w:r>
            <w:r>
              <w:rPr>
                <w:noProof/>
                <w:webHidden/>
              </w:rPr>
              <w:instrText xml:space="preserve"> PAGEREF _Toc236132707 \h </w:instrText>
            </w:r>
            <w:r>
              <w:rPr>
                <w:noProof/>
                <w:webHidden/>
              </w:rPr>
            </w:r>
            <w:r>
              <w:rPr>
                <w:noProof/>
                <w:webHidden/>
              </w:rPr>
              <w:fldChar w:fldCharType="separate"/>
            </w:r>
            <w:r>
              <w:rPr>
                <w:noProof/>
                <w:webHidden/>
              </w:rPr>
              <w:t>23</w:t>
            </w:r>
            <w:r>
              <w:rPr>
                <w:noProof/>
                <w:webHidden/>
              </w:rPr>
              <w:fldChar w:fldCharType="end"/>
            </w:r>
          </w:hyperlink>
        </w:p>
        <w:p w14:paraId="41809E72" w14:textId="02A722DD" w:rsidR="00C731AD" w:rsidRDefault="00C731AD">
          <w:pPr>
            <w:pStyle w:val="TOC3"/>
            <w:rPr>
              <w:rFonts w:asciiTheme="minorHAnsi" w:eastAsiaTheme="minorEastAsia" w:hAnsiTheme="minorHAnsi" w:cstheme="minorBidi"/>
              <w:noProof/>
              <w:color w:val="auto"/>
              <w:kern w:val="2"/>
              <w:lang w:val="en-CA" w:eastAsia="en-CA"/>
              <w14:ligatures w14:val="standardContextual"/>
            </w:rPr>
          </w:pPr>
          <w:hyperlink w:anchor="_Toc236132708" w:history="1">
            <w:r w:rsidRPr="00DE52F0">
              <w:rPr>
                <w:rStyle w:val="Hyperlink"/>
                <w:noProof/>
              </w:rPr>
              <w:t>Images panchromatiques</w:t>
            </w:r>
            <w:r>
              <w:rPr>
                <w:noProof/>
                <w:webHidden/>
              </w:rPr>
              <w:tab/>
            </w:r>
            <w:r>
              <w:rPr>
                <w:noProof/>
                <w:webHidden/>
              </w:rPr>
              <w:fldChar w:fldCharType="begin"/>
            </w:r>
            <w:r>
              <w:rPr>
                <w:noProof/>
                <w:webHidden/>
              </w:rPr>
              <w:instrText xml:space="preserve"> PAGEREF _Toc236132708 \h </w:instrText>
            </w:r>
            <w:r>
              <w:rPr>
                <w:noProof/>
                <w:webHidden/>
              </w:rPr>
            </w:r>
            <w:r>
              <w:rPr>
                <w:noProof/>
                <w:webHidden/>
              </w:rPr>
              <w:fldChar w:fldCharType="separate"/>
            </w:r>
            <w:r>
              <w:rPr>
                <w:noProof/>
                <w:webHidden/>
              </w:rPr>
              <w:t>23</w:t>
            </w:r>
            <w:r>
              <w:rPr>
                <w:noProof/>
                <w:webHidden/>
              </w:rPr>
              <w:fldChar w:fldCharType="end"/>
            </w:r>
          </w:hyperlink>
        </w:p>
        <w:p w14:paraId="7E4B52EE" w14:textId="1DE997DF" w:rsidR="00C731AD" w:rsidRDefault="00C731AD">
          <w:pPr>
            <w:pStyle w:val="TOC3"/>
            <w:rPr>
              <w:rFonts w:asciiTheme="minorHAnsi" w:eastAsiaTheme="minorEastAsia" w:hAnsiTheme="minorHAnsi" w:cstheme="minorBidi"/>
              <w:noProof/>
              <w:color w:val="auto"/>
              <w:kern w:val="2"/>
              <w:lang w:val="en-CA" w:eastAsia="en-CA"/>
              <w14:ligatures w14:val="standardContextual"/>
            </w:rPr>
          </w:pPr>
          <w:hyperlink w:anchor="_Toc236132709" w:history="1">
            <w:r w:rsidRPr="00DE52F0">
              <w:rPr>
                <w:rStyle w:val="Hyperlink"/>
                <w:noProof/>
              </w:rPr>
              <w:t>Images monochromatiques</w:t>
            </w:r>
            <w:r>
              <w:rPr>
                <w:noProof/>
                <w:webHidden/>
              </w:rPr>
              <w:tab/>
            </w:r>
            <w:r>
              <w:rPr>
                <w:noProof/>
                <w:webHidden/>
              </w:rPr>
              <w:fldChar w:fldCharType="begin"/>
            </w:r>
            <w:r>
              <w:rPr>
                <w:noProof/>
                <w:webHidden/>
              </w:rPr>
              <w:instrText xml:space="preserve"> PAGEREF _Toc236132709 \h </w:instrText>
            </w:r>
            <w:r>
              <w:rPr>
                <w:noProof/>
                <w:webHidden/>
              </w:rPr>
            </w:r>
            <w:r>
              <w:rPr>
                <w:noProof/>
                <w:webHidden/>
              </w:rPr>
              <w:fldChar w:fldCharType="separate"/>
            </w:r>
            <w:r>
              <w:rPr>
                <w:noProof/>
                <w:webHidden/>
              </w:rPr>
              <w:t>24</w:t>
            </w:r>
            <w:r>
              <w:rPr>
                <w:noProof/>
                <w:webHidden/>
              </w:rPr>
              <w:fldChar w:fldCharType="end"/>
            </w:r>
          </w:hyperlink>
        </w:p>
        <w:p w14:paraId="2AB95FC3" w14:textId="70282032" w:rsidR="00C731AD" w:rsidRDefault="00C731AD">
          <w:pPr>
            <w:pStyle w:val="TOC3"/>
            <w:rPr>
              <w:rFonts w:asciiTheme="minorHAnsi" w:eastAsiaTheme="minorEastAsia" w:hAnsiTheme="minorHAnsi" w:cstheme="minorBidi"/>
              <w:noProof/>
              <w:color w:val="auto"/>
              <w:kern w:val="2"/>
              <w:lang w:val="en-CA" w:eastAsia="en-CA"/>
              <w14:ligatures w14:val="standardContextual"/>
            </w:rPr>
          </w:pPr>
          <w:hyperlink w:anchor="_Toc236132710" w:history="1">
            <w:r w:rsidRPr="00DE52F0">
              <w:rPr>
                <w:rStyle w:val="Hyperlink"/>
                <w:noProof/>
              </w:rPr>
              <w:t>Fausses couleurs</w:t>
            </w:r>
            <w:r>
              <w:rPr>
                <w:noProof/>
                <w:webHidden/>
              </w:rPr>
              <w:tab/>
            </w:r>
            <w:r>
              <w:rPr>
                <w:noProof/>
                <w:webHidden/>
              </w:rPr>
              <w:fldChar w:fldCharType="begin"/>
            </w:r>
            <w:r>
              <w:rPr>
                <w:noProof/>
                <w:webHidden/>
              </w:rPr>
              <w:instrText xml:space="preserve"> PAGEREF _Toc236132710 \h </w:instrText>
            </w:r>
            <w:r>
              <w:rPr>
                <w:noProof/>
                <w:webHidden/>
              </w:rPr>
            </w:r>
            <w:r>
              <w:rPr>
                <w:noProof/>
                <w:webHidden/>
              </w:rPr>
              <w:fldChar w:fldCharType="separate"/>
            </w:r>
            <w:r>
              <w:rPr>
                <w:noProof/>
                <w:webHidden/>
              </w:rPr>
              <w:t>24</w:t>
            </w:r>
            <w:r>
              <w:rPr>
                <w:noProof/>
                <w:webHidden/>
              </w:rPr>
              <w:fldChar w:fldCharType="end"/>
            </w:r>
          </w:hyperlink>
        </w:p>
        <w:p w14:paraId="249B7383" w14:textId="0A7BD83F" w:rsidR="00C731AD" w:rsidRDefault="00C731AD">
          <w:pPr>
            <w:pStyle w:val="TOC3"/>
            <w:rPr>
              <w:rFonts w:asciiTheme="minorHAnsi" w:eastAsiaTheme="minorEastAsia" w:hAnsiTheme="minorHAnsi" w:cstheme="minorBidi"/>
              <w:noProof/>
              <w:color w:val="auto"/>
              <w:kern w:val="2"/>
              <w:lang w:val="en-CA" w:eastAsia="en-CA"/>
              <w14:ligatures w14:val="standardContextual"/>
            </w:rPr>
          </w:pPr>
          <w:hyperlink w:anchor="_Toc236132711" w:history="1">
            <w:r w:rsidRPr="00DE52F0">
              <w:rPr>
                <w:rStyle w:val="Hyperlink"/>
                <w:noProof/>
              </w:rPr>
              <w:t>Bandes</w:t>
            </w:r>
            <w:r>
              <w:rPr>
                <w:noProof/>
                <w:webHidden/>
              </w:rPr>
              <w:tab/>
            </w:r>
            <w:r>
              <w:rPr>
                <w:noProof/>
                <w:webHidden/>
              </w:rPr>
              <w:fldChar w:fldCharType="begin"/>
            </w:r>
            <w:r>
              <w:rPr>
                <w:noProof/>
                <w:webHidden/>
              </w:rPr>
              <w:instrText xml:space="preserve"> PAGEREF _Toc236132711 \h </w:instrText>
            </w:r>
            <w:r>
              <w:rPr>
                <w:noProof/>
                <w:webHidden/>
              </w:rPr>
            </w:r>
            <w:r>
              <w:rPr>
                <w:noProof/>
                <w:webHidden/>
              </w:rPr>
              <w:fldChar w:fldCharType="separate"/>
            </w:r>
            <w:r>
              <w:rPr>
                <w:noProof/>
                <w:webHidden/>
              </w:rPr>
              <w:t>24</w:t>
            </w:r>
            <w:r>
              <w:rPr>
                <w:noProof/>
                <w:webHidden/>
              </w:rPr>
              <w:fldChar w:fldCharType="end"/>
            </w:r>
          </w:hyperlink>
        </w:p>
        <w:p w14:paraId="7AAB40DA" w14:textId="0BD69D1C" w:rsidR="00C731AD" w:rsidRDefault="00C731AD">
          <w:pPr>
            <w:pStyle w:val="TOC3"/>
            <w:rPr>
              <w:rFonts w:asciiTheme="minorHAnsi" w:eastAsiaTheme="minorEastAsia" w:hAnsiTheme="minorHAnsi" w:cstheme="minorBidi"/>
              <w:noProof/>
              <w:color w:val="auto"/>
              <w:kern w:val="2"/>
              <w:lang w:val="en-CA" w:eastAsia="en-CA"/>
              <w14:ligatures w14:val="standardContextual"/>
            </w:rPr>
          </w:pPr>
          <w:hyperlink w:anchor="_Toc236132712" w:history="1">
            <w:r w:rsidRPr="00DE52F0">
              <w:rPr>
                <w:rStyle w:val="Hyperlink"/>
                <w:noProof/>
              </w:rPr>
              <w:t>Profondeur de bits</w:t>
            </w:r>
            <w:r>
              <w:rPr>
                <w:noProof/>
                <w:webHidden/>
              </w:rPr>
              <w:tab/>
            </w:r>
            <w:r>
              <w:rPr>
                <w:noProof/>
                <w:webHidden/>
              </w:rPr>
              <w:fldChar w:fldCharType="begin"/>
            </w:r>
            <w:r>
              <w:rPr>
                <w:noProof/>
                <w:webHidden/>
              </w:rPr>
              <w:instrText xml:space="preserve"> PAGEREF _Toc236132712 \h </w:instrText>
            </w:r>
            <w:r>
              <w:rPr>
                <w:noProof/>
                <w:webHidden/>
              </w:rPr>
            </w:r>
            <w:r>
              <w:rPr>
                <w:noProof/>
                <w:webHidden/>
              </w:rPr>
              <w:fldChar w:fldCharType="separate"/>
            </w:r>
            <w:r>
              <w:rPr>
                <w:noProof/>
                <w:webHidden/>
              </w:rPr>
              <w:t>24</w:t>
            </w:r>
            <w:r>
              <w:rPr>
                <w:noProof/>
                <w:webHidden/>
              </w:rPr>
              <w:fldChar w:fldCharType="end"/>
            </w:r>
          </w:hyperlink>
        </w:p>
        <w:p w14:paraId="15DD09FB" w14:textId="16E3EA5A" w:rsidR="00C23781" w:rsidRPr="00C731AD" w:rsidRDefault="00A4386E" w:rsidP="00C23781">
          <w:pPr>
            <w:pStyle w:val="TOC2"/>
          </w:pPr>
          <w:r w:rsidRPr="00C731AD">
            <w:fldChar w:fldCharType="end"/>
          </w:r>
        </w:p>
      </w:sdtContent>
    </w:sdt>
    <w:p w14:paraId="23A03741" w14:textId="00FA1AA6" w:rsidR="003C577E" w:rsidRPr="00C731AD" w:rsidRDefault="003C577E" w:rsidP="00C23781">
      <w:pPr>
        <w:pStyle w:val="TOC2"/>
      </w:pPr>
      <w:r w:rsidRPr="00C731AD">
        <w:br w:type="page"/>
      </w:r>
    </w:p>
    <w:p w14:paraId="4324A556" w14:textId="77EBED38" w:rsidR="00636011" w:rsidRPr="00C731AD" w:rsidRDefault="00CE0223" w:rsidP="00E7586C">
      <w:pPr>
        <w:pStyle w:val="Heading1"/>
        <w:rPr>
          <w:rFonts w:cs="Arial"/>
        </w:rPr>
      </w:pPr>
      <w:bookmarkStart w:id="3" w:name="_Toc236132681"/>
      <w:r w:rsidRPr="00C731AD">
        <w:lastRenderedPageBreak/>
        <w:t>Programme d’imagerie de l’Ontario</w:t>
      </w:r>
      <w:bookmarkEnd w:id="3"/>
    </w:p>
    <w:p w14:paraId="17EB11C0" w14:textId="2D08636D" w:rsidR="00082331" w:rsidRPr="00C731AD" w:rsidRDefault="00992E78" w:rsidP="003C7CA7">
      <w:pPr>
        <w:rPr>
          <w:rFonts w:cs="Arial"/>
        </w:rPr>
      </w:pPr>
      <w:r w:rsidRPr="00C731AD">
        <w:t xml:space="preserve">Information géospatiale de l'Ontario (IGO) gère la collecte, la tenue à jour et la distribution des données géospatiales de l’Ontario. </w:t>
      </w:r>
      <w:r w:rsidRPr="00C731AD">
        <w:rPr>
          <w:lang w:val="en-US"/>
        </w:rPr>
        <w:t xml:space="preserve">Aerial photography, also known as imagery, is a type of foundation geospatial data. </w:t>
      </w:r>
      <w:r w:rsidRPr="00C731AD">
        <w:t xml:space="preserve">Au sein </w:t>
      </w:r>
      <w:r w:rsidR="00C731AD" w:rsidRPr="00C731AD">
        <w:t>de IGO</w:t>
      </w:r>
      <w:r w:rsidRPr="00C731AD">
        <w:t xml:space="preserve">, Programme d’imagerie de l’Ontario (OIP) assure la capture cyclique d’images de la surface terrestre de l’Ontario. Depuis 2002, l’OIP coordonne la collecte d’images numériques géoréférencées pour le compte des ministères du gouvernement de l’Ontario, des offices de protection de la nature, des municipalités, des organismes gouvernementaux fédéraux, des organisations non gouvernementales, des Premières Nations et d’entités privées. </w:t>
      </w:r>
    </w:p>
    <w:p w14:paraId="6627FDB0" w14:textId="63B19C0A" w:rsidR="003C7CA7" w:rsidRPr="00C731AD" w:rsidRDefault="00082331" w:rsidP="003C7CA7">
      <w:pPr>
        <w:rPr>
          <w:rFonts w:cs="Arial"/>
        </w:rPr>
      </w:pPr>
      <w:r w:rsidRPr="00C731AD">
        <w:t xml:space="preserve">Depuis 2024, les images numériques actuelles et passées recueillies par l’OIP sont accessibles au public. Des renseignements sur les fonds d’images de l’OIP sont accessibles sur la page principale de l’OIP : </w:t>
      </w:r>
      <w:hyperlink r:id="rId19" w:history="1">
        <w:r w:rsidRPr="00C731AD">
          <w:rPr>
            <w:rStyle w:val="Hyperlink"/>
            <w:rFonts w:ascii="Arial" w:hAnsi="Arial"/>
          </w:rPr>
          <w:t xml:space="preserve">Programme d’imagerie de l’Ontario | </w:t>
        </w:r>
        <w:proofErr w:type="spellStart"/>
        <w:r w:rsidRPr="00C731AD">
          <w:rPr>
            <w:rStyle w:val="Hyperlink"/>
            <w:rFonts w:ascii="Arial" w:hAnsi="Arial"/>
          </w:rPr>
          <w:t>CarrefourGéo</w:t>
        </w:r>
        <w:proofErr w:type="spellEnd"/>
        <w:r w:rsidRPr="00C731AD">
          <w:rPr>
            <w:rStyle w:val="Hyperlink"/>
            <w:rFonts w:ascii="Arial" w:hAnsi="Arial"/>
          </w:rPr>
          <w:t xml:space="preserve"> Ontario</w:t>
        </w:r>
      </w:hyperlink>
      <w:r w:rsidRPr="00C731AD">
        <w:t xml:space="preserve">. À partir de cette page, les utilisateurs peuvent accéder aux pages détaillées du </w:t>
      </w:r>
      <w:proofErr w:type="spellStart"/>
      <w:r w:rsidRPr="00C731AD">
        <w:t>CarrefourGéo</w:t>
      </w:r>
      <w:proofErr w:type="spellEnd"/>
      <w:r w:rsidRPr="00C731AD">
        <w:t xml:space="preserve"> Ontario consacrées à chacune des acquisitions de l’OIP, aux services d’imagerie en ligne ainsi qu’à la </w:t>
      </w:r>
      <w:hyperlink r:id="rId20" w:history="1">
        <w:r w:rsidRPr="00C731AD">
          <w:rPr>
            <w:rStyle w:val="Hyperlink"/>
            <w:rFonts w:ascii="Arial" w:hAnsi="Arial"/>
          </w:rPr>
          <w:t>Commande d’imagerie d’Information géospatiale de l’Ontario</w:t>
        </w:r>
      </w:hyperlink>
      <w:r w:rsidRPr="00C731AD">
        <w:t>.</w:t>
      </w:r>
    </w:p>
    <w:p w14:paraId="2D185E12" w14:textId="5A96DD0A" w:rsidR="000C56FE" w:rsidRPr="00C731AD" w:rsidRDefault="00142638" w:rsidP="00E7586C">
      <w:pPr>
        <w:pStyle w:val="Heading1"/>
        <w:rPr>
          <w:rFonts w:cs="Arial"/>
        </w:rPr>
      </w:pPr>
      <w:bookmarkStart w:id="4" w:name="_Toc38541503"/>
      <w:bookmarkStart w:id="5" w:name="_Toc236132682"/>
      <w:r w:rsidRPr="00C731AD">
        <w:t>Acquisitions cycliques d’images</w:t>
      </w:r>
      <w:bookmarkEnd w:id="4"/>
      <w:bookmarkEnd w:id="5"/>
    </w:p>
    <w:p w14:paraId="751832D2" w14:textId="65A16CCC" w:rsidR="00425D59" w:rsidRPr="00C731AD" w:rsidRDefault="00142638" w:rsidP="0097203A">
      <w:pPr>
        <w:spacing w:after="120"/>
        <w:rPr>
          <w:rFonts w:cs="Arial"/>
        </w:rPr>
      </w:pPr>
      <w:r w:rsidRPr="00C731AD">
        <w:t xml:space="preserve">Depuis 2002, l’OIP coordonne des acquisitions d’images à coûts partagés réalisées par plusieurs organismes afin de répondre à des besoins communs en matière d’imagerie. Les efforts de coordination ont été si fructueux pour fournir à de multiples intervenants de l’Ontario des images de base géoréférencées que l’OIP a pu établir un cycle d’acquisition prévisible de cinq ans pour acquérir les images couramment nécessaires. Le premier cycle de cinq ans a débuté en 2013. </w:t>
      </w:r>
    </w:p>
    <w:p w14:paraId="2DA911B7" w14:textId="7E909922" w:rsidR="00425D59" w:rsidRPr="00C731AD" w:rsidRDefault="00425D59" w:rsidP="007040C3">
      <w:pPr>
        <w:pStyle w:val="Heading2"/>
      </w:pPr>
      <w:bookmarkStart w:id="6" w:name="_Toc236132683"/>
      <w:r w:rsidRPr="00C731AD">
        <w:t>Cycle 1 : de 2013 à 2017</w:t>
      </w:r>
      <w:bookmarkEnd w:id="6"/>
    </w:p>
    <w:p w14:paraId="1C2CD007" w14:textId="152E95D4" w:rsidR="002E48A4" w:rsidRPr="00C731AD" w:rsidRDefault="00425D59" w:rsidP="0097203A">
      <w:pPr>
        <w:spacing w:after="120"/>
        <w:rPr>
          <w:rFonts w:cs="Arial"/>
        </w:rPr>
      </w:pPr>
      <w:r w:rsidRPr="00C731AD">
        <w:t xml:space="preserve">Entre 2013 et 2017, environ 205 000 km² d’orthophotographies et d’images stéréoscopiques ont été recueillies dans le sud de l’Ontario et le nord rapproché. Les photographies aériennes ont été prises à l’aide d’une caméra numérique </w:t>
      </w:r>
      <w:r w:rsidRPr="00C731AD">
        <w:rPr>
          <w:shd w:val="clear" w:color="auto" w:fill="FFFFFF"/>
        </w:rPr>
        <w:t>Leica ADS80 à balayage linéaire. Les orthophotographies</w:t>
      </w:r>
      <w:r w:rsidRPr="00C731AD">
        <w:t xml:space="preserve"> ont une résolution de 20 cm par pixel, une précision de 50 cm au sol avec un niveau de confiance de 90 %, et comprennent quatre bandes : rouge, vert, bleu et proche infrarouge. La figure 1 présente la couverture de l’acquisition.</w:t>
      </w:r>
    </w:p>
    <w:p w14:paraId="5965FDB4" w14:textId="77777777" w:rsidR="00974BF5" w:rsidRPr="00C731AD" w:rsidRDefault="00974BF5" w:rsidP="00974BF5">
      <w:pPr>
        <w:keepNext/>
        <w:spacing w:before="0" w:line="240" w:lineRule="auto"/>
        <w:rPr>
          <w:rFonts w:cs="Arial"/>
        </w:rPr>
      </w:pPr>
      <w:r w:rsidRPr="00C731AD">
        <w:rPr>
          <w:noProof/>
        </w:rPr>
        <w:lastRenderedPageBreak/>
        <w:drawing>
          <wp:inline distT="0" distB="0" distL="0" distR="0" wp14:anchorId="2DC25BB1" wp14:editId="505A7101">
            <wp:extent cx="5748793" cy="4332680"/>
            <wp:effectExtent l="19050" t="19050" r="23495" b="10795"/>
            <wp:docPr id="9" name="Picture 9" descr="Figure 1 : Image showing the high resolution orthophotography acquisition areas during the period 2013-2017 within the province of Ontario.  All of southern Ontario east and south of Sault Ste. Marie is covered.  Near north Ontario is partially cover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cquisition-Areas-2013-2017.jpg"/>
                    <pic:cNvPicPr/>
                  </pic:nvPicPr>
                  <pic:blipFill rotWithShape="1">
                    <a:blip r:embed="rId21" cstate="print">
                      <a:extLst>
                        <a:ext uri="{28A0092B-C50C-407E-A947-70E740481C1C}">
                          <a14:useLocalDpi xmlns:a14="http://schemas.microsoft.com/office/drawing/2010/main" val="0"/>
                        </a:ext>
                      </a:extLst>
                    </a:blip>
                    <a:srcRect l="6217" t="3715" r="6338" b="49663"/>
                    <a:stretch/>
                  </pic:blipFill>
                  <pic:spPr bwMode="auto">
                    <a:xfrm>
                      <a:off x="0" y="0"/>
                      <a:ext cx="5748793" cy="4332680"/>
                    </a:xfrm>
                    <a:prstGeom prst="rect">
                      <a:avLst/>
                    </a:prstGeom>
                    <a:ln w="12700">
                      <a:solidFill>
                        <a:srgbClr val="000000"/>
                      </a:solidFill>
                    </a:ln>
                    <a:effectLst/>
                    <a:extLst>
                      <a:ext uri="{53640926-AAD7-44D8-BBD7-CCE9431645EC}">
                        <a14:shadowObscured xmlns:a14="http://schemas.microsoft.com/office/drawing/2010/main"/>
                      </a:ext>
                    </a:extLst>
                  </pic:spPr>
                </pic:pic>
              </a:graphicData>
            </a:graphic>
          </wp:inline>
        </w:drawing>
      </w:r>
    </w:p>
    <w:p w14:paraId="38C2CF90" w14:textId="00589FE4" w:rsidR="00974BF5" w:rsidRPr="00C731AD" w:rsidRDefault="00974BF5" w:rsidP="006164D9">
      <w:pPr>
        <w:pStyle w:val="Caption"/>
        <w:spacing w:before="0"/>
        <w:jc w:val="left"/>
        <w:rPr>
          <w:rFonts w:cs="Arial"/>
          <w:i w:val="0"/>
          <w:iCs w:val="0"/>
          <w:sz w:val="22"/>
          <w:szCs w:val="22"/>
        </w:rPr>
      </w:pPr>
      <w:bookmarkStart w:id="7" w:name="_Toc228454925"/>
      <w:r w:rsidRPr="00C731AD">
        <w:rPr>
          <w:i w:val="0"/>
          <w:sz w:val="22"/>
        </w:rPr>
        <w:t>Figure </w:t>
      </w:r>
      <w:r w:rsidR="00E822D0" w:rsidRPr="00C731AD">
        <w:rPr>
          <w:rFonts w:cs="Arial"/>
          <w:i w:val="0"/>
          <w:sz w:val="22"/>
        </w:rPr>
        <w:fldChar w:fldCharType="begin"/>
      </w:r>
      <w:r w:rsidR="00E822D0" w:rsidRPr="00C731AD">
        <w:rPr>
          <w:rFonts w:cs="Arial"/>
          <w:i w:val="0"/>
          <w:sz w:val="22"/>
        </w:rPr>
        <w:instrText xml:space="preserve"> SEQ Figure \* ARABIC </w:instrText>
      </w:r>
      <w:r w:rsidR="00E822D0" w:rsidRPr="00C731AD">
        <w:rPr>
          <w:rFonts w:cs="Arial"/>
          <w:i w:val="0"/>
          <w:sz w:val="22"/>
        </w:rPr>
        <w:fldChar w:fldCharType="separate"/>
      </w:r>
      <w:r w:rsidR="00933BE7" w:rsidRPr="00C731AD">
        <w:rPr>
          <w:rFonts w:cs="Arial"/>
          <w:i w:val="0"/>
          <w:noProof/>
          <w:sz w:val="22"/>
        </w:rPr>
        <w:t>1</w:t>
      </w:r>
      <w:r w:rsidR="00E822D0" w:rsidRPr="00C731AD">
        <w:rPr>
          <w:rFonts w:cs="Arial"/>
          <w:i w:val="0"/>
          <w:sz w:val="22"/>
        </w:rPr>
        <w:fldChar w:fldCharType="end"/>
      </w:r>
      <w:r w:rsidRPr="00C731AD">
        <w:rPr>
          <w:i w:val="0"/>
          <w:sz w:val="22"/>
        </w:rPr>
        <w:t> : Acquisition d’orthophotographies à haute résolution entre 2013 et 2017.</w:t>
      </w:r>
      <w:bookmarkEnd w:id="7"/>
    </w:p>
    <w:p w14:paraId="780B2FEB" w14:textId="77777777" w:rsidR="00425D59" w:rsidRPr="00C731AD" w:rsidRDefault="00425D59">
      <w:pPr>
        <w:spacing w:before="0" w:line="240" w:lineRule="auto"/>
        <w:rPr>
          <w:rFonts w:cs="Arial"/>
        </w:rPr>
      </w:pPr>
    </w:p>
    <w:p w14:paraId="351C673D" w14:textId="4A23C8C1" w:rsidR="00366127" w:rsidRPr="00C731AD" w:rsidRDefault="00425D59" w:rsidP="007040C3">
      <w:pPr>
        <w:pStyle w:val="Heading2"/>
      </w:pPr>
      <w:bookmarkStart w:id="8" w:name="_Toc236132684"/>
      <w:r w:rsidRPr="00C731AD">
        <w:t>Cycle 2 : de 2018 à 2022</w:t>
      </w:r>
      <w:bookmarkEnd w:id="8"/>
    </w:p>
    <w:p w14:paraId="1DAAA95F" w14:textId="320AA5B4" w:rsidR="00F97A30" w:rsidRPr="00C731AD" w:rsidRDefault="006828A3" w:rsidP="006828A3">
      <w:pPr>
        <w:widowControl w:val="0"/>
        <w:rPr>
          <w:rFonts w:cs="Arial"/>
        </w:rPr>
      </w:pPr>
      <w:r w:rsidRPr="00C731AD">
        <w:t>Le deuxième cycle d’acquisition d’images a été réalisé sur une période de cinq ans, de 2018 à 2022, et couvre environ 214 000 km</w:t>
      </w:r>
      <w:r w:rsidRPr="00C731AD">
        <w:rPr>
          <w:vertAlign w:val="superscript"/>
        </w:rPr>
        <w:t>2</w:t>
      </w:r>
      <w:r w:rsidRPr="00C731AD">
        <w:t xml:space="preserve"> de l’Ontario. </w:t>
      </w:r>
    </w:p>
    <w:p w14:paraId="347F12AA" w14:textId="4EAB0F8F" w:rsidR="00301DA4" w:rsidRPr="00C731AD" w:rsidRDefault="00637B78" w:rsidP="00F97A30">
      <w:pPr>
        <w:widowControl w:val="0"/>
        <w:rPr>
          <w:rFonts w:cs="Arial"/>
        </w:rPr>
      </w:pPr>
      <w:r w:rsidRPr="00C731AD">
        <w:t xml:space="preserve">Les orthophotographies ont été prises au moyen d’une </w:t>
      </w:r>
      <w:r w:rsidRPr="00C731AD">
        <w:rPr>
          <w:shd w:val="clear" w:color="auto" w:fill="FFFFFF"/>
        </w:rPr>
        <w:t xml:space="preserve">caméra numérique </w:t>
      </w:r>
      <w:proofErr w:type="spellStart"/>
      <w:r w:rsidRPr="00C731AD">
        <w:rPr>
          <w:shd w:val="clear" w:color="auto" w:fill="FFFFFF"/>
        </w:rPr>
        <w:t>Vexcel</w:t>
      </w:r>
      <w:proofErr w:type="spellEnd"/>
      <w:r w:rsidRPr="00C731AD">
        <w:rPr>
          <w:shd w:val="clear" w:color="auto" w:fill="FFFFFF"/>
        </w:rPr>
        <w:t xml:space="preserve"> </w:t>
      </w:r>
      <w:proofErr w:type="spellStart"/>
      <w:r w:rsidRPr="00C731AD">
        <w:rPr>
          <w:shd w:val="clear" w:color="auto" w:fill="FFFFFF"/>
        </w:rPr>
        <w:t>UltraCam</w:t>
      </w:r>
      <w:proofErr w:type="spellEnd"/>
      <w:r w:rsidRPr="00C731AD">
        <w:t>.</w:t>
      </w:r>
      <w:r w:rsidRPr="00C731AD">
        <w:rPr>
          <w:shd w:val="clear" w:color="auto" w:fill="FFFFFF"/>
        </w:rPr>
        <w:t xml:space="preserve">  Les acquisitions effectuées dans le sud de la province, de 2018 à 2020, offrent une résolution de 16 cm par pixel et une précision de 45 cm au sol, avec un niveau de confiance de 95 %.  Les deux acquisitions les plus au nord, réalisées en 2021 et en 2022, offrent une résolution de 20 cm par pixel et une précision de 60 cm au sol, avec un niveau de confiance de 95 %. </w:t>
      </w:r>
    </w:p>
    <w:p w14:paraId="1D87F79A" w14:textId="73C964D8" w:rsidR="00AA0BD7" w:rsidRPr="00C731AD" w:rsidRDefault="00AA0BD7" w:rsidP="00262D74">
      <w:pPr>
        <w:keepNext/>
        <w:rPr>
          <w:rFonts w:cs="Arial"/>
        </w:rPr>
      </w:pPr>
      <w:r w:rsidRPr="00C731AD">
        <w:rPr>
          <w:noProof/>
        </w:rPr>
        <w:lastRenderedPageBreak/>
        <w:drawing>
          <wp:inline distT="0" distB="0" distL="0" distR="0" wp14:anchorId="102EAA82" wp14:editId="1FA65097">
            <wp:extent cx="5943600" cy="3565525"/>
            <wp:effectExtent l="19050" t="19050" r="19050" b="15875"/>
            <wp:docPr id="12" name="Picture 12" descr="Figure 21 : Image showing the high resolution orthophotography acquisition areas during the period 2018-2022 within the province of Ontario.  All of southern Ontario east and south of Sault Ste. Marie is covered.  Near north Ontario is partially cover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Figure 21: Image showing the high resolution orthophotography acquisition areas during the period 2018-2022 within the province of Ontario.  All of southern Ontario east and south of Sault Ste. Marie is covered.  Near north Ontario is partially covered."/>
                    <pic:cNvPicPr/>
                  </pic:nvPicPr>
                  <pic:blipFill>
                    <a:blip r:embed="rId22" cstate="print">
                      <a:extLst>
                        <a:ext uri="{28A0092B-C50C-407E-A947-70E740481C1C}">
                          <a14:useLocalDpi xmlns:a14="http://schemas.microsoft.com/office/drawing/2010/main" val="0"/>
                        </a:ext>
                      </a:extLst>
                    </a:blip>
                    <a:stretch>
                      <a:fillRect/>
                    </a:stretch>
                  </pic:blipFill>
                  <pic:spPr>
                    <a:xfrm>
                      <a:off x="0" y="0"/>
                      <a:ext cx="5943600" cy="3565525"/>
                    </a:xfrm>
                    <a:prstGeom prst="rect">
                      <a:avLst/>
                    </a:prstGeom>
                    <a:ln w="12700">
                      <a:solidFill>
                        <a:srgbClr val="000000"/>
                      </a:solidFill>
                    </a:ln>
                  </pic:spPr>
                </pic:pic>
              </a:graphicData>
            </a:graphic>
          </wp:inline>
        </w:drawing>
      </w:r>
    </w:p>
    <w:p w14:paraId="61C194D2" w14:textId="17926027" w:rsidR="0059461D" w:rsidRPr="00C731AD" w:rsidRDefault="00262D74" w:rsidP="006164D9">
      <w:pPr>
        <w:pStyle w:val="Caption"/>
        <w:spacing w:before="0"/>
        <w:jc w:val="left"/>
        <w:rPr>
          <w:rFonts w:cs="Arial"/>
          <w:i w:val="0"/>
          <w:iCs w:val="0"/>
          <w:sz w:val="22"/>
          <w:szCs w:val="22"/>
        </w:rPr>
      </w:pPr>
      <w:bookmarkStart w:id="9" w:name="_Toc228454926"/>
      <w:r w:rsidRPr="00C731AD">
        <w:rPr>
          <w:i w:val="0"/>
          <w:sz w:val="22"/>
        </w:rPr>
        <w:t>Figure </w:t>
      </w:r>
      <w:r w:rsidR="00E822D0" w:rsidRPr="00C731AD">
        <w:rPr>
          <w:rFonts w:cs="Arial"/>
          <w:i w:val="0"/>
          <w:sz w:val="22"/>
        </w:rPr>
        <w:fldChar w:fldCharType="begin"/>
      </w:r>
      <w:r w:rsidR="00E822D0" w:rsidRPr="00C731AD">
        <w:rPr>
          <w:rFonts w:cs="Arial"/>
          <w:i w:val="0"/>
          <w:sz w:val="22"/>
        </w:rPr>
        <w:instrText xml:space="preserve"> SEQ Figure \* ARABIC </w:instrText>
      </w:r>
      <w:r w:rsidR="00E822D0" w:rsidRPr="00C731AD">
        <w:rPr>
          <w:rFonts w:cs="Arial"/>
          <w:i w:val="0"/>
          <w:sz w:val="22"/>
        </w:rPr>
        <w:fldChar w:fldCharType="separate"/>
      </w:r>
      <w:r w:rsidR="00933BE7" w:rsidRPr="00C731AD">
        <w:rPr>
          <w:rFonts w:cs="Arial"/>
          <w:i w:val="0"/>
          <w:noProof/>
          <w:sz w:val="22"/>
        </w:rPr>
        <w:t>2</w:t>
      </w:r>
      <w:r w:rsidR="00E822D0" w:rsidRPr="00C731AD">
        <w:rPr>
          <w:rFonts w:cs="Arial"/>
          <w:i w:val="0"/>
          <w:sz w:val="22"/>
        </w:rPr>
        <w:fldChar w:fldCharType="end"/>
      </w:r>
      <w:r w:rsidRPr="00C731AD">
        <w:rPr>
          <w:i w:val="0"/>
          <w:sz w:val="22"/>
        </w:rPr>
        <w:t> : Acquisition d’orthophotographies à haute résolution entre 2018 et 2022.</w:t>
      </w:r>
      <w:bookmarkEnd w:id="9"/>
    </w:p>
    <w:p w14:paraId="10A75CCB" w14:textId="1380BEFD" w:rsidR="00366127" w:rsidRPr="00C731AD" w:rsidRDefault="00366127">
      <w:pPr>
        <w:spacing w:before="0" w:line="240" w:lineRule="auto"/>
        <w:rPr>
          <w:rFonts w:cs="Arial"/>
        </w:rPr>
      </w:pPr>
    </w:p>
    <w:p w14:paraId="258765A5" w14:textId="3478813D" w:rsidR="00852825" w:rsidRPr="00C731AD" w:rsidRDefault="00852825" w:rsidP="007040C3">
      <w:pPr>
        <w:pStyle w:val="Heading2"/>
      </w:pPr>
      <w:bookmarkStart w:id="10" w:name="_Toc236132685"/>
      <w:r w:rsidRPr="00C731AD">
        <w:t>Cycle 3 : De 2023 à 2027</w:t>
      </w:r>
      <w:bookmarkEnd w:id="10"/>
    </w:p>
    <w:p w14:paraId="6CA74012" w14:textId="79033046" w:rsidR="00EB5183" w:rsidRPr="00C731AD" w:rsidRDefault="00EB5183" w:rsidP="004F65A4">
      <w:pPr>
        <w:widowControl w:val="0"/>
        <w:rPr>
          <w:rFonts w:cs="Arial"/>
        </w:rPr>
      </w:pPr>
      <w:r w:rsidRPr="00C731AD">
        <w:t>Les spécifications du troisième cycle de cinq ans d’acquisition, prévu de 2023 à 2027, sont les mêmes que celles du deuxième cycle d’acquisition. Les acquisitions prévues dans le sud de la province de 2023 à 2025 offrent une résolution de 16 cm et une précision de 45 cm au sol, avec un niveau de confiance de 95 %. Les acquisitions les plus au nord, prévues de 2026 à 2027, offrent une résolution de 20 cm et une précision de 60 cm au sol, avec un niveau de confiance de 95 %. La figure 3 présente les zones d’acquisition.</w:t>
      </w:r>
    </w:p>
    <w:p w14:paraId="765B1310" w14:textId="77777777" w:rsidR="001126E0" w:rsidRPr="00C731AD" w:rsidRDefault="00AA0BD7" w:rsidP="001126E0">
      <w:pPr>
        <w:keepNext/>
        <w:widowControl w:val="0"/>
      </w:pPr>
      <w:r w:rsidRPr="00C731AD">
        <w:rPr>
          <w:noProof/>
        </w:rPr>
        <w:lastRenderedPageBreak/>
        <w:drawing>
          <wp:inline distT="0" distB="0" distL="0" distR="0" wp14:anchorId="69AC9642" wp14:editId="21389A9C">
            <wp:extent cx="5836996" cy="4044066"/>
            <wp:effectExtent l="19050" t="19050" r="11430" b="13970"/>
            <wp:docPr id="7" name="Picture 7" descr="High resolution orthophotography acquisition areas scheduled for 2023-20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High resolution orthophotography acquisition areas scheduled for 2023-2027"/>
                    <pic:cNvPicPr>
                      <a:picLocks noChangeAspect="1" noChangeArrowheads="1"/>
                    </pic:cNvPicPr>
                  </pic:nvPicPr>
                  <pic:blipFill rotWithShape="1">
                    <a:blip r:embed="rId23">
                      <a:extLst>
                        <a:ext uri="{28A0092B-C50C-407E-A947-70E740481C1C}">
                          <a14:useLocalDpi xmlns:a14="http://schemas.microsoft.com/office/drawing/2010/main" val="0"/>
                        </a:ext>
                      </a:extLst>
                    </a:blip>
                    <a:srcRect l="6957" r="6488"/>
                    <a:stretch/>
                  </pic:blipFill>
                  <pic:spPr bwMode="auto">
                    <a:xfrm>
                      <a:off x="0" y="0"/>
                      <a:ext cx="5849463" cy="4052704"/>
                    </a:xfrm>
                    <a:prstGeom prst="rect">
                      <a:avLst/>
                    </a:prstGeom>
                    <a:noFill/>
                    <a:ln w="12700">
                      <a:solidFill>
                        <a:srgbClr val="000000"/>
                      </a:solidFill>
                    </a:ln>
                    <a:extLst>
                      <a:ext uri="{53640926-AAD7-44D8-BBD7-CCE9431645EC}">
                        <a14:shadowObscured xmlns:a14="http://schemas.microsoft.com/office/drawing/2010/main"/>
                      </a:ext>
                    </a:extLst>
                  </pic:spPr>
                </pic:pic>
              </a:graphicData>
            </a:graphic>
          </wp:inline>
        </w:drawing>
      </w:r>
    </w:p>
    <w:p w14:paraId="37BE2E9F" w14:textId="6660E660" w:rsidR="009B030C" w:rsidRPr="00C731AD" w:rsidRDefault="001126E0" w:rsidP="001126E0">
      <w:pPr>
        <w:pStyle w:val="Caption"/>
        <w:jc w:val="left"/>
        <w:rPr>
          <w:sz w:val="48"/>
          <w:szCs w:val="48"/>
        </w:rPr>
      </w:pPr>
      <w:bookmarkStart w:id="11" w:name="_Toc228454927"/>
      <w:r w:rsidRPr="00C731AD">
        <w:rPr>
          <w:i w:val="0"/>
          <w:sz w:val="22"/>
        </w:rPr>
        <w:t>Figure </w:t>
      </w:r>
      <w:r w:rsidRPr="00C731AD">
        <w:rPr>
          <w:i w:val="0"/>
          <w:sz w:val="22"/>
        </w:rPr>
        <w:fldChar w:fldCharType="begin"/>
      </w:r>
      <w:r w:rsidRPr="00C731AD">
        <w:rPr>
          <w:i w:val="0"/>
          <w:sz w:val="22"/>
        </w:rPr>
        <w:instrText xml:space="preserve"> SEQ Figure \* ARABIC </w:instrText>
      </w:r>
      <w:r w:rsidRPr="00C731AD">
        <w:rPr>
          <w:i w:val="0"/>
          <w:sz w:val="22"/>
        </w:rPr>
        <w:fldChar w:fldCharType="separate"/>
      </w:r>
      <w:r w:rsidR="00933BE7" w:rsidRPr="00C731AD">
        <w:rPr>
          <w:i w:val="0"/>
          <w:noProof/>
          <w:sz w:val="22"/>
        </w:rPr>
        <w:t>3</w:t>
      </w:r>
      <w:r w:rsidRPr="00C731AD">
        <w:rPr>
          <w:i w:val="0"/>
          <w:sz w:val="22"/>
        </w:rPr>
        <w:fldChar w:fldCharType="end"/>
      </w:r>
      <w:r w:rsidRPr="00C731AD">
        <w:rPr>
          <w:i w:val="0"/>
          <w:sz w:val="22"/>
        </w:rPr>
        <w:t> : Zones d’acquisition d’orthophotographies à haute résolution prévues entre 2023 et 2027</w:t>
      </w:r>
      <w:bookmarkStart w:id="12" w:name="_Toc38541505"/>
      <w:bookmarkEnd w:id="11"/>
      <w:r w:rsidRPr="00C731AD">
        <w:br w:type="page"/>
      </w:r>
    </w:p>
    <w:p w14:paraId="0D4496F7" w14:textId="77777777" w:rsidR="00912583" w:rsidRPr="00C731AD" w:rsidRDefault="00912583" w:rsidP="00912583">
      <w:pPr>
        <w:pStyle w:val="Heading1"/>
      </w:pPr>
      <w:bookmarkStart w:id="13" w:name="_Toc236132686"/>
      <w:bookmarkEnd w:id="12"/>
      <w:r w:rsidRPr="00C731AD">
        <w:lastRenderedPageBreak/>
        <w:t>Orthophotographie</w:t>
      </w:r>
      <w:bookmarkEnd w:id="13"/>
      <w:r w:rsidRPr="00C731AD">
        <w:t xml:space="preserve"> </w:t>
      </w:r>
    </w:p>
    <w:p w14:paraId="12D8889A" w14:textId="2BE50D86" w:rsidR="003B15DB" w:rsidRPr="00C731AD" w:rsidRDefault="009F1DFD" w:rsidP="000E527C">
      <w:pPr>
        <w:rPr>
          <w:rFonts w:cs="Arial"/>
        </w:rPr>
      </w:pPr>
      <w:r w:rsidRPr="00C731AD">
        <w:t xml:space="preserve">Pour chacun des cycles quinquennaux, les images sont acquises au moyen d’aéronefs (photographies aériennes), puisqu’il est ainsi possible d’obtenir des images à haute résolution sur de vastes territoires, sans couverture nuageuse et dans des conditions de faible feuillage Les photos aériennes sont ensuite </w:t>
      </w:r>
      <w:proofErr w:type="spellStart"/>
      <w:r w:rsidRPr="00C731AD">
        <w:t>orthorectifiées</w:t>
      </w:r>
      <w:proofErr w:type="spellEnd"/>
      <w:r w:rsidRPr="00C731AD">
        <w:t>. Le processus d’</w:t>
      </w:r>
      <w:proofErr w:type="spellStart"/>
      <w:r w:rsidRPr="00C731AD">
        <w:t>orthorectification</w:t>
      </w:r>
      <w:proofErr w:type="spellEnd"/>
      <w:r w:rsidRPr="00C731AD">
        <w:t xml:space="preserve"> corrige géométriquement les photographies en éliminant les effets de l’inclinaison de la caméra et du relief, de manière à assurer une échelle uniforme sur l’ensemble de la photographie et à positionner avec précision tous les éléments à leur emplacement géographique exact. L’orthophotographie peut être utilisée dans un environnement géospatial numérique, où elle permet la numérisation et la comparaison, la superposition et l’interprétation d’autres données géospatiales. Les orthophotographies numériques sont principalement utilisées dans les logiciels de système d’information géographique (SIG) ou les applications de cartographie Web, à diverses fins. Les tuiles </w:t>
      </w:r>
      <w:proofErr w:type="spellStart"/>
      <w:r w:rsidRPr="00C731AD">
        <w:t>orthorectifiées</w:t>
      </w:r>
      <w:proofErr w:type="spellEnd"/>
      <w:r w:rsidRPr="00C731AD">
        <w:t xml:space="preserve"> (</w:t>
      </w:r>
      <w:proofErr w:type="spellStart"/>
      <w:r w:rsidRPr="00C731AD">
        <w:t>orthophotos</w:t>
      </w:r>
      <w:proofErr w:type="spellEnd"/>
      <w:r w:rsidRPr="00C731AD">
        <w:t>) offertes par IGO sont distribuées sous forme de tuiles de 1 km</w:t>
      </w:r>
      <w:r w:rsidRPr="00C731AD">
        <w:rPr>
          <w:vertAlign w:val="superscript"/>
        </w:rPr>
        <w:t> 2</w:t>
      </w:r>
      <w:r w:rsidRPr="00C731AD">
        <w:t xml:space="preserve"> selon la projection de Mercator transverse universelle (UTM).</w:t>
      </w:r>
    </w:p>
    <w:p w14:paraId="10692490" w14:textId="3F50D399" w:rsidR="00B86B26" w:rsidRPr="00C731AD" w:rsidRDefault="00B86B26" w:rsidP="00B86B26">
      <w:pPr>
        <w:pStyle w:val="Heading2"/>
        <w:rPr>
          <w:rFonts w:cs="Arial"/>
        </w:rPr>
      </w:pPr>
      <w:bookmarkStart w:id="14" w:name="_Toc236132687"/>
      <w:r w:rsidRPr="00C731AD">
        <w:t>Visualisation</w:t>
      </w:r>
      <w:bookmarkEnd w:id="14"/>
    </w:p>
    <w:p w14:paraId="2C1E0818" w14:textId="14697917" w:rsidR="00DE71BF" w:rsidRPr="00C731AD" w:rsidRDefault="007F6680" w:rsidP="002B4155">
      <w:pPr>
        <w:rPr>
          <w:rFonts w:cs="Arial"/>
        </w:rPr>
      </w:pPr>
      <w:r w:rsidRPr="00C731AD">
        <w:t xml:space="preserve">Chaque acquisition est produite de façon à présenter une tonalité ou une apparence uniforme d’une tuile d’orthophotographie à l’autre. Aucun ajustement de la tonalité n’est effectué entre les acquisitions afin de préserver autant que possible les valeurs d’origine. Lorsqu’elles sont visualisées côte à côte, les acquisitions peuvent présenter une différence de tonalité marquée. Pour visualiser correctement les orthophotographies, il est important de s’assurer que les paramètres d’étirement (stretch) par défaut du logiciel sont réglés à Aucun (figure 4). </w:t>
      </w:r>
    </w:p>
    <w:tbl>
      <w:tblPr>
        <w:tblStyle w:val="TableGrid"/>
        <w:tblW w:w="0" w:type="auto"/>
        <w:tblLook w:val="04A0" w:firstRow="1" w:lastRow="0" w:firstColumn="1" w:lastColumn="0" w:noHBand="0" w:noVBand="1"/>
      </w:tblPr>
      <w:tblGrid>
        <w:gridCol w:w="4675"/>
        <w:gridCol w:w="4675"/>
      </w:tblGrid>
      <w:tr w:rsidR="00EA58EE" w:rsidRPr="00C731AD" w14:paraId="7D34C09E" w14:textId="77777777" w:rsidTr="00E101C8">
        <w:tc>
          <w:tcPr>
            <w:tcW w:w="4675" w:type="dxa"/>
          </w:tcPr>
          <w:p w14:paraId="61BD4D09" w14:textId="77777777" w:rsidR="00EA58EE" w:rsidRPr="00C731AD" w:rsidRDefault="00EA58EE" w:rsidP="006164D9">
            <w:pPr>
              <w:pStyle w:val="tablerows"/>
              <w:spacing w:before="0"/>
              <w:jc w:val="center"/>
              <w:rPr>
                <w:rFonts w:cs="Arial"/>
              </w:rPr>
            </w:pPr>
            <w:r w:rsidRPr="00C731AD">
              <w:t>Étirement correctement défini à « Aucun »</w:t>
            </w:r>
          </w:p>
        </w:tc>
        <w:tc>
          <w:tcPr>
            <w:tcW w:w="4675" w:type="dxa"/>
          </w:tcPr>
          <w:p w14:paraId="36412BA9" w14:textId="77777777" w:rsidR="00EA58EE" w:rsidRPr="00C731AD" w:rsidRDefault="00EA58EE" w:rsidP="006164D9">
            <w:pPr>
              <w:pStyle w:val="tablerows"/>
              <w:spacing w:before="0"/>
              <w:jc w:val="center"/>
              <w:rPr>
                <w:rFonts w:cs="Arial"/>
              </w:rPr>
            </w:pPr>
            <w:r w:rsidRPr="00C731AD">
              <w:t>Étirement appliqué « par défaut » à chaque image</w:t>
            </w:r>
          </w:p>
        </w:tc>
      </w:tr>
      <w:tr w:rsidR="00EA58EE" w:rsidRPr="00C731AD" w14:paraId="2E06694A" w14:textId="77777777" w:rsidTr="00E101C8">
        <w:tc>
          <w:tcPr>
            <w:tcW w:w="4675" w:type="dxa"/>
          </w:tcPr>
          <w:p w14:paraId="6BCE5F83" w14:textId="77777777" w:rsidR="00EA58EE" w:rsidRPr="00C731AD" w:rsidRDefault="00EA58EE" w:rsidP="00E101C8">
            <w:pPr>
              <w:jc w:val="center"/>
              <w:rPr>
                <w:rFonts w:cs="Arial"/>
              </w:rPr>
            </w:pPr>
            <w:r w:rsidRPr="00C731AD">
              <w:rPr>
                <w:noProof/>
              </w:rPr>
              <w:drawing>
                <wp:inline distT="0" distB="0" distL="0" distR="0" wp14:anchorId="47021340" wp14:editId="35A95026">
                  <wp:extent cx="1767840" cy="1770687"/>
                  <wp:effectExtent l="0" t="0" r="3810" b="1270"/>
                  <wp:docPr id="20" name="Picture 20" descr="Image one of two comparatively showing the results of stretch settings set to &quot;None&quot;.">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1775159" cy="1778018"/>
                          </a:xfrm>
                          <a:prstGeom prst="rect">
                            <a:avLst/>
                          </a:prstGeom>
                        </pic:spPr>
                      </pic:pic>
                    </a:graphicData>
                  </a:graphic>
                </wp:inline>
              </w:drawing>
            </w:r>
          </w:p>
        </w:tc>
        <w:tc>
          <w:tcPr>
            <w:tcW w:w="4675" w:type="dxa"/>
          </w:tcPr>
          <w:p w14:paraId="67331701" w14:textId="77777777" w:rsidR="00EA58EE" w:rsidRPr="00C731AD" w:rsidRDefault="00EA58EE" w:rsidP="00E72E4E">
            <w:pPr>
              <w:keepNext/>
              <w:jc w:val="center"/>
              <w:rPr>
                <w:rFonts w:cs="Arial"/>
              </w:rPr>
            </w:pPr>
            <w:r w:rsidRPr="00C731AD">
              <w:rPr>
                <w:noProof/>
              </w:rPr>
              <w:drawing>
                <wp:inline distT="0" distB="0" distL="0" distR="0" wp14:anchorId="3B7489BD" wp14:editId="00D4D987">
                  <wp:extent cx="1746885" cy="1763873"/>
                  <wp:effectExtent l="0" t="0" r="5715" b="8255"/>
                  <wp:docPr id="4" name="Picture 4" descr="Image two of two comparatively showing the results of stretch settings set to &quot;Default&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1758650" cy="1775753"/>
                          </a:xfrm>
                          <a:prstGeom prst="rect">
                            <a:avLst/>
                          </a:prstGeom>
                        </pic:spPr>
                      </pic:pic>
                    </a:graphicData>
                  </a:graphic>
                </wp:inline>
              </w:drawing>
            </w:r>
          </w:p>
        </w:tc>
      </w:tr>
    </w:tbl>
    <w:p w14:paraId="5DBF7765" w14:textId="106A90FE" w:rsidR="00B86B26" w:rsidRPr="00C731AD" w:rsidRDefault="00BA5A22">
      <w:pPr>
        <w:spacing w:before="0" w:line="240" w:lineRule="auto"/>
        <w:rPr>
          <w:rFonts w:cs="Arial"/>
          <w:sz w:val="22"/>
          <w:szCs w:val="22"/>
        </w:rPr>
      </w:pPr>
      <w:r w:rsidRPr="00C731AD">
        <w:rPr>
          <w:sz w:val="22"/>
        </w:rPr>
        <w:lastRenderedPageBreak/>
        <w:t>Figure 4 : Comparaison entre une orthophotographie sans étirement (à gauche) et une orthophotographie à laquelle un étirement « par défaut » a été appliqué (à droite).</w:t>
      </w:r>
      <w:bookmarkStart w:id="15" w:name="_Toc20904509"/>
      <w:r w:rsidRPr="00C731AD">
        <w:br w:type="page"/>
      </w:r>
    </w:p>
    <w:p w14:paraId="0A523139" w14:textId="271C2798" w:rsidR="009A533F" w:rsidRPr="00C731AD" w:rsidRDefault="009A533F" w:rsidP="003855AF">
      <w:pPr>
        <w:pStyle w:val="Heading2"/>
        <w:rPr>
          <w:rFonts w:cs="Arial"/>
        </w:rPr>
      </w:pPr>
      <w:bookmarkStart w:id="16" w:name="_Toc236132688"/>
      <w:r w:rsidRPr="00C731AD">
        <w:lastRenderedPageBreak/>
        <w:t>Band</w:t>
      </w:r>
      <w:bookmarkEnd w:id="15"/>
      <w:r w:rsidRPr="00C731AD">
        <w:t>es</w:t>
      </w:r>
      <w:bookmarkEnd w:id="16"/>
    </w:p>
    <w:p w14:paraId="155A49EA" w14:textId="4959AD3C" w:rsidR="00863418" w:rsidRPr="00C731AD" w:rsidRDefault="00105922" w:rsidP="008D3A7A">
      <w:pPr>
        <w:spacing w:after="120"/>
        <w:rPr>
          <w:rFonts w:cs="Arial"/>
        </w:rPr>
      </w:pPr>
      <w:r w:rsidRPr="00C731AD">
        <w:t xml:space="preserve">Toutes les technologies d’affichage en couleur utilisent trois canaux de lumière RVB (rouge, vert, bleu) pour afficher une image à </w:t>
      </w:r>
      <w:proofErr w:type="gramStart"/>
      <w:r w:rsidRPr="00C731AD">
        <w:t>l’écran..</w:t>
      </w:r>
      <w:proofErr w:type="gramEnd"/>
      <w:r w:rsidRPr="00C731AD">
        <w:t xml:space="preserve"> Les orthophotographies de l’IGO comprennent quatre bandes d’imagerie couvrant les portions rouge, verte, bleue et proche infrarouge du spectre lumineux. Une image en couleurs naturelles associe les bandes rouge, verte et bleue à leurs canaux d’affichage correspondants, ce qui produit une représentation visuelle qui correspond étroitement à la façon dont l’œil humain perçoit les couleurs naturelles (voir la figure 5). Dans ArcGIS Pro, en remplaçant, dans le volet de symbologie des images </w:t>
      </w:r>
      <w:proofErr w:type="spellStart"/>
      <w:r w:rsidRPr="00C731AD">
        <w:t>multibandes</w:t>
      </w:r>
      <w:proofErr w:type="spellEnd"/>
      <w:r w:rsidRPr="00C731AD">
        <w:t>, la bande rouge affichée dans le canal rouge par la bande du proche infrarouge, les utilisateurs et utilisatrices peuvent visualiser l’image sous forme d’une composition standard en fausses couleurs.</w:t>
      </w:r>
    </w:p>
    <w:p w14:paraId="7AF9309D" w14:textId="2EFD9056" w:rsidR="00AB3F52" w:rsidRPr="00C731AD" w:rsidRDefault="00AB3F52" w:rsidP="00AB3F52">
      <w:pPr>
        <w:pStyle w:val="ListParagraph"/>
        <w:numPr>
          <w:ilvl w:val="0"/>
          <w:numId w:val="12"/>
        </w:numPr>
        <w:spacing w:after="120"/>
        <w:rPr>
          <w:rFonts w:cs="Arial"/>
        </w:rPr>
      </w:pPr>
      <w:r w:rsidRPr="00C731AD">
        <w:t>RVB (3 bandes) représente une image en couleurs réelles</w:t>
      </w:r>
    </w:p>
    <w:p w14:paraId="11EE7515" w14:textId="4DB2923D" w:rsidR="00AB3F52" w:rsidRPr="00C731AD" w:rsidRDefault="00AB3F52" w:rsidP="00AB3F52">
      <w:pPr>
        <w:pStyle w:val="ListParagraph"/>
        <w:numPr>
          <w:ilvl w:val="0"/>
          <w:numId w:val="12"/>
        </w:numPr>
        <w:spacing w:after="120"/>
        <w:rPr>
          <w:rFonts w:cs="Arial"/>
        </w:rPr>
      </w:pPr>
      <w:r w:rsidRPr="00C731AD">
        <w:t>NRVB (4 bandes) représente une image en fausses couleurs, dans laquelle la bande du proche infrarouge est incluse et est généralement utilisée pour mettre la végétation en évidence.</w:t>
      </w:r>
    </w:p>
    <w:p w14:paraId="6A0CC8A3" w14:textId="7E2F31F7" w:rsidR="00AB3F52" w:rsidRPr="00C731AD" w:rsidRDefault="00AB3F52" w:rsidP="00AB3F52">
      <w:pPr>
        <w:pStyle w:val="ListParagraph"/>
        <w:numPr>
          <w:ilvl w:val="0"/>
          <w:numId w:val="12"/>
        </w:numPr>
        <w:spacing w:after="120"/>
        <w:rPr>
          <w:rFonts w:cs="Arial"/>
        </w:rPr>
      </w:pPr>
      <w:r w:rsidRPr="00C731AD">
        <w:t>RVBN (4 bandes) représente également une composition en couleurs naturelles dans laquelle la bande du proche infrarouge est présente, mais n’est pas utilisée pour l’affichage visible.</w:t>
      </w:r>
    </w:p>
    <w:tbl>
      <w:tblPr>
        <w:tblStyle w:val="TableGrid"/>
        <w:tblW w:w="0" w:type="auto"/>
        <w:tblLook w:val="04A0" w:firstRow="1" w:lastRow="0" w:firstColumn="1" w:lastColumn="0" w:noHBand="0" w:noVBand="1"/>
      </w:tblPr>
      <w:tblGrid>
        <w:gridCol w:w="1043"/>
        <w:gridCol w:w="3461"/>
        <w:gridCol w:w="1351"/>
        <w:gridCol w:w="3495"/>
      </w:tblGrid>
      <w:tr w:rsidR="00624B98" w:rsidRPr="00C731AD" w14:paraId="6BE48A06" w14:textId="77777777" w:rsidTr="005E23C5">
        <w:tc>
          <w:tcPr>
            <w:tcW w:w="1043" w:type="dxa"/>
            <w:vAlign w:val="center"/>
          </w:tcPr>
          <w:p w14:paraId="5363E2AD" w14:textId="77777777" w:rsidR="00624B98" w:rsidRPr="00C731AD" w:rsidRDefault="00624B98" w:rsidP="005E23C5">
            <w:pPr>
              <w:pStyle w:val="tablerows"/>
              <w:rPr>
                <w:rFonts w:cs="Arial"/>
              </w:rPr>
            </w:pPr>
          </w:p>
        </w:tc>
        <w:tc>
          <w:tcPr>
            <w:tcW w:w="3461" w:type="dxa"/>
            <w:vAlign w:val="center"/>
          </w:tcPr>
          <w:p w14:paraId="39FBF092" w14:textId="209DECAD" w:rsidR="00624B98" w:rsidRPr="00C731AD" w:rsidRDefault="00912583" w:rsidP="005E23C5">
            <w:pPr>
              <w:pStyle w:val="tablerows"/>
              <w:rPr>
                <w:rFonts w:cs="Arial"/>
              </w:rPr>
            </w:pPr>
            <w:r w:rsidRPr="00C731AD">
              <w:t>NRVB d’origine (fausses couleurs)</w:t>
            </w:r>
          </w:p>
        </w:tc>
        <w:tc>
          <w:tcPr>
            <w:tcW w:w="1351" w:type="dxa"/>
            <w:vAlign w:val="center"/>
          </w:tcPr>
          <w:p w14:paraId="1148F632" w14:textId="77777777" w:rsidR="00624B98" w:rsidRPr="00C731AD" w:rsidRDefault="00624B98" w:rsidP="005E23C5">
            <w:pPr>
              <w:pStyle w:val="tablerows"/>
              <w:rPr>
                <w:rFonts w:cs="Arial"/>
              </w:rPr>
            </w:pPr>
          </w:p>
        </w:tc>
        <w:tc>
          <w:tcPr>
            <w:tcW w:w="3495" w:type="dxa"/>
            <w:vAlign w:val="center"/>
          </w:tcPr>
          <w:p w14:paraId="371997E2" w14:textId="7FF575F4" w:rsidR="00624B98" w:rsidRPr="00C731AD" w:rsidRDefault="00912583" w:rsidP="005E23C5">
            <w:pPr>
              <w:pStyle w:val="tablerows"/>
              <w:rPr>
                <w:rFonts w:cs="Arial"/>
              </w:rPr>
            </w:pPr>
            <w:r w:rsidRPr="00C731AD">
              <w:t>NRVB avec bandes réorganisées</w:t>
            </w:r>
          </w:p>
        </w:tc>
      </w:tr>
      <w:tr w:rsidR="00624B98" w:rsidRPr="00C731AD" w14:paraId="08723075" w14:textId="77777777" w:rsidTr="00E101C8">
        <w:tc>
          <w:tcPr>
            <w:tcW w:w="1043" w:type="dxa"/>
          </w:tcPr>
          <w:p w14:paraId="398FE89D" w14:textId="1F48B352" w:rsidR="00624B98" w:rsidRPr="00C731AD" w:rsidRDefault="00624B98" w:rsidP="00E101C8">
            <w:pPr>
              <w:jc w:val="center"/>
              <w:rPr>
                <w:rFonts w:cs="Arial"/>
              </w:rPr>
            </w:pPr>
            <w:r w:rsidRPr="00C731AD">
              <w:t>R=1(N)</w:t>
            </w:r>
            <w:r w:rsidRPr="00C731AD">
              <w:br/>
              <w:t>V=2(R)</w:t>
            </w:r>
            <w:r w:rsidRPr="00C731AD">
              <w:br/>
              <w:t>B=3(V)</w:t>
            </w:r>
          </w:p>
        </w:tc>
        <w:tc>
          <w:tcPr>
            <w:tcW w:w="3461" w:type="dxa"/>
          </w:tcPr>
          <w:p w14:paraId="60DBA02E" w14:textId="78A98940" w:rsidR="00624B98" w:rsidRPr="00C731AD" w:rsidRDefault="00624B98" w:rsidP="00E101C8">
            <w:pPr>
              <w:jc w:val="center"/>
              <w:rPr>
                <w:rFonts w:cs="Arial"/>
              </w:rPr>
            </w:pPr>
            <w:r w:rsidRPr="00C731AD">
              <w:rPr>
                <w:noProof/>
              </w:rPr>
              <w:drawing>
                <wp:inline distT="0" distB="0" distL="0" distR="0" wp14:anchorId="4582259C" wp14:editId="2CE9BA7F">
                  <wp:extent cx="1782000" cy="1800000"/>
                  <wp:effectExtent l="0" t="0" r="8890" b="0"/>
                  <wp:docPr id="6" name="Picture 6" descr="Air photo image showing the NRGB False colour band or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1782000" cy="1800000"/>
                          </a:xfrm>
                          <a:prstGeom prst="rect">
                            <a:avLst/>
                          </a:prstGeom>
                        </pic:spPr>
                      </pic:pic>
                    </a:graphicData>
                  </a:graphic>
                </wp:inline>
              </w:drawing>
            </w:r>
          </w:p>
        </w:tc>
        <w:tc>
          <w:tcPr>
            <w:tcW w:w="1351" w:type="dxa"/>
          </w:tcPr>
          <w:p w14:paraId="649CFA0C" w14:textId="61C47EBC" w:rsidR="00624B98" w:rsidRPr="00C731AD" w:rsidRDefault="00624B98" w:rsidP="00E101C8">
            <w:pPr>
              <w:jc w:val="center"/>
              <w:rPr>
                <w:rFonts w:cs="Arial"/>
              </w:rPr>
            </w:pPr>
            <w:r w:rsidRPr="00C731AD">
              <w:t>R=2(R)</w:t>
            </w:r>
            <w:r w:rsidRPr="00C731AD">
              <w:br/>
              <w:t>V=3(V)</w:t>
            </w:r>
            <w:r w:rsidRPr="00C731AD">
              <w:br/>
              <w:t>B=4(B)</w:t>
            </w:r>
          </w:p>
        </w:tc>
        <w:tc>
          <w:tcPr>
            <w:tcW w:w="3495" w:type="dxa"/>
          </w:tcPr>
          <w:p w14:paraId="7531896E" w14:textId="43E562C2" w:rsidR="00624B98" w:rsidRPr="00C731AD" w:rsidRDefault="00624B98" w:rsidP="00E101C8">
            <w:pPr>
              <w:jc w:val="center"/>
              <w:rPr>
                <w:rFonts w:cs="Arial"/>
              </w:rPr>
            </w:pPr>
            <w:r w:rsidRPr="00C731AD">
              <w:rPr>
                <w:noProof/>
              </w:rPr>
              <w:drawing>
                <wp:inline distT="0" distB="0" distL="0" distR="0" wp14:anchorId="1DA47866" wp14:editId="49ABA7DD">
                  <wp:extent cx="1789200" cy="1800000"/>
                  <wp:effectExtent l="0" t="0" r="1905" b="0"/>
                  <wp:docPr id="8" name="Picture 8" descr="Air photo image showing the NRGB with bands reorder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1789200" cy="1800000"/>
                          </a:xfrm>
                          <a:prstGeom prst="rect">
                            <a:avLst/>
                          </a:prstGeom>
                        </pic:spPr>
                      </pic:pic>
                    </a:graphicData>
                  </a:graphic>
                </wp:inline>
              </w:drawing>
            </w:r>
          </w:p>
        </w:tc>
      </w:tr>
      <w:tr w:rsidR="00624B98" w:rsidRPr="00C731AD" w14:paraId="7A74D8BF" w14:textId="77777777" w:rsidTr="00E101C8">
        <w:tc>
          <w:tcPr>
            <w:tcW w:w="1043" w:type="dxa"/>
            <w:vAlign w:val="center"/>
          </w:tcPr>
          <w:p w14:paraId="1FB9B6C6" w14:textId="77777777" w:rsidR="00624B98" w:rsidRPr="00C731AD" w:rsidRDefault="00624B98" w:rsidP="00E101C8">
            <w:pPr>
              <w:pStyle w:val="tablerows"/>
              <w:jc w:val="center"/>
              <w:rPr>
                <w:rFonts w:cs="Arial"/>
              </w:rPr>
            </w:pPr>
          </w:p>
        </w:tc>
        <w:tc>
          <w:tcPr>
            <w:tcW w:w="3461" w:type="dxa"/>
            <w:vAlign w:val="center"/>
          </w:tcPr>
          <w:p w14:paraId="32A57B3C" w14:textId="2DB68501" w:rsidR="00624B98" w:rsidRPr="00C731AD" w:rsidRDefault="00912583" w:rsidP="00E101C8">
            <w:pPr>
              <w:pStyle w:val="tablerows"/>
              <w:jc w:val="center"/>
              <w:rPr>
                <w:rFonts w:cs="Arial"/>
              </w:rPr>
            </w:pPr>
            <w:r w:rsidRPr="00C731AD">
              <w:t>RVBN d’origine (couleurs réelles)</w:t>
            </w:r>
          </w:p>
        </w:tc>
        <w:tc>
          <w:tcPr>
            <w:tcW w:w="1351" w:type="dxa"/>
            <w:vAlign w:val="center"/>
          </w:tcPr>
          <w:p w14:paraId="11757435" w14:textId="77777777" w:rsidR="00624B98" w:rsidRPr="00C731AD" w:rsidRDefault="00624B98" w:rsidP="00E101C8">
            <w:pPr>
              <w:pStyle w:val="tablerows"/>
              <w:jc w:val="center"/>
              <w:rPr>
                <w:rFonts w:cs="Arial"/>
              </w:rPr>
            </w:pPr>
          </w:p>
        </w:tc>
        <w:tc>
          <w:tcPr>
            <w:tcW w:w="3495" w:type="dxa"/>
            <w:vAlign w:val="center"/>
          </w:tcPr>
          <w:p w14:paraId="61F7CCB3" w14:textId="14F57928" w:rsidR="00624B98" w:rsidRPr="00C731AD" w:rsidRDefault="00912583" w:rsidP="00E101C8">
            <w:pPr>
              <w:pStyle w:val="tablerows"/>
              <w:jc w:val="center"/>
              <w:rPr>
                <w:rFonts w:cs="Arial"/>
              </w:rPr>
            </w:pPr>
            <w:r w:rsidRPr="00C731AD">
              <w:t>RVBN avec bandes réorganisées</w:t>
            </w:r>
          </w:p>
        </w:tc>
      </w:tr>
      <w:tr w:rsidR="00624B98" w:rsidRPr="00C731AD" w14:paraId="4D6F64FD" w14:textId="77777777" w:rsidTr="00E101C8">
        <w:tc>
          <w:tcPr>
            <w:tcW w:w="1043" w:type="dxa"/>
          </w:tcPr>
          <w:p w14:paraId="6FAC22E7" w14:textId="4FEEAED1" w:rsidR="00624B98" w:rsidRPr="00C731AD" w:rsidRDefault="00624B98" w:rsidP="00E101C8">
            <w:pPr>
              <w:jc w:val="center"/>
              <w:rPr>
                <w:rFonts w:cs="Arial"/>
              </w:rPr>
            </w:pPr>
            <w:r w:rsidRPr="00C731AD">
              <w:lastRenderedPageBreak/>
              <w:t>R=1(R)</w:t>
            </w:r>
            <w:r w:rsidRPr="00C731AD">
              <w:br/>
              <w:t>V=2(V)</w:t>
            </w:r>
            <w:r w:rsidRPr="00C731AD">
              <w:br/>
              <w:t>B=3(B)</w:t>
            </w:r>
          </w:p>
        </w:tc>
        <w:tc>
          <w:tcPr>
            <w:tcW w:w="3461" w:type="dxa"/>
          </w:tcPr>
          <w:p w14:paraId="39C3DA26" w14:textId="029F2355" w:rsidR="00624B98" w:rsidRPr="00C731AD" w:rsidRDefault="00624B98" w:rsidP="00E101C8">
            <w:pPr>
              <w:jc w:val="center"/>
              <w:rPr>
                <w:rFonts w:cs="Arial"/>
              </w:rPr>
            </w:pPr>
            <w:r w:rsidRPr="00C731AD">
              <w:rPr>
                <w:noProof/>
              </w:rPr>
              <w:drawing>
                <wp:inline distT="0" distB="0" distL="0" distR="0" wp14:anchorId="595395B6" wp14:editId="76A34B71">
                  <wp:extent cx="1782000" cy="1800000"/>
                  <wp:effectExtent l="0" t="0" r="8890" b="0"/>
                  <wp:docPr id="10" name="Picture 10" descr="Air photo image showing the RGBN True colour band or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1782000" cy="1800000"/>
                          </a:xfrm>
                          <a:prstGeom prst="rect">
                            <a:avLst/>
                          </a:prstGeom>
                        </pic:spPr>
                      </pic:pic>
                    </a:graphicData>
                  </a:graphic>
                </wp:inline>
              </w:drawing>
            </w:r>
          </w:p>
        </w:tc>
        <w:tc>
          <w:tcPr>
            <w:tcW w:w="1351" w:type="dxa"/>
          </w:tcPr>
          <w:p w14:paraId="2994C2BE" w14:textId="27E5CEAF" w:rsidR="00624B98" w:rsidRPr="00C731AD" w:rsidRDefault="00624B98" w:rsidP="00E101C8">
            <w:pPr>
              <w:jc w:val="center"/>
              <w:rPr>
                <w:rFonts w:cs="Arial"/>
              </w:rPr>
            </w:pPr>
            <w:r w:rsidRPr="00C731AD">
              <w:t>R=4(N)</w:t>
            </w:r>
            <w:r w:rsidRPr="00C731AD">
              <w:br/>
              <w:t>V=1(R)</w:t>
            </w:r>
            <w:r w:rsidRPr="00C731AD">
              <w:br/>
              <w:t>B=2(V)</w:t>
            </w:r>
          </w:p>
        </w:tc>
        <w:tc>
          <w:tcPr>
            <w:tcW w:w="3495" w:type="dxa"/>
          </w:tcPr>
          <w:p w14:paraId="4AFFABD2" w14:textId="43579D85" w:rsidR="00624B98" w:rsidRPr="00C731AD" w:rsidRDefault="00624B98" w:rsidP="00E101C8">
            <w:pPr>
              <w:jc w:val="center"/>
              <w:rPr>
                <w:rFonts w:cs="Arial"/>
              </w:rPr>
            </w:pPr>
            <w:r w:rsidRPr="00C731AD">
              <w:rPr>
                <w:noProof/>
              </w:rPr>
              <w:drawing>
                <wp:inline distT="0" distB="0" distL="0" distR="0" wp14:anchorId="71923691" wp14:editId="11445715">
                  <wp:extent cx="1782000" cy="1800000"/>
                  <wp:effectExtent l="0" t="0" r="8890" b="0"/>
                  <wp:docPr id="11" name="Picture 11" descr="Air photo image showing the RGBN with bands re-order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stretch>
                            <a:fillRect/>
                          </a:stretch>
                        </pic:blipFill>
                        <pic:spPr>
                          <a:xfrm>
                            <a:off x="0" y="0"/>
                            <a:ext cx="1782000" cy="1800000"/>
                          </a:xfrm>
                          <a:prstGeom prst="rect">
                            <a:avLst/>
                          </a:prstGeom>
                        </pic:spPr>
                      </pic:pic>
                    </a:graphicData>
                  </a:graphic>
                </wp:inline>
              </w:drawing>
            </w:r>
          </w:p>
        </w:tc>
      </w:tr>
    </w:tbl>
    <w:p w14:paraId="29F40B70" w14:textId="12679817" w:rsidR="00AB3F52" w:rsidRPr="00C731AD" w:rsidRDefault="00D81892" w:rsidP="00AB3F52">
      <w:pPr>
        <w:pStyle w:val="Caption"/>
        <w:keepNext/>
        <w:spacing w:before="0"/>
        <w:jc w:val="left"/>
        <w:rPr>
          <w:rFonts w:cs="Arial"/>
          <w:i w:val="0"/>
          <w:iCs w:val="0"/>
          <w:sz w:val="22"/>
          <w:szCs w:val="22"/>
        </w:rPr>
      </w:pPr>
      <w:r w:rsidRPr="00C731AD">
        <w:rPr>
          <w:i w:val="0"/>
          <w:sz w:val="22"/>
        </w:rPr>
        <w:t>Figure 5 : Exemples d’images en fausses couleurs et en vraies couleurs avec différents ordres de bandes.</w:t>
      </w:r>
    </w:p>
    <w:p w14:paraId="1B932DA4" w14:textId="77777777" w:rsidR="00AB3F52" w:rsidRPr="00C731AD" w:rsidRDefault="00AB3F52" w:rsidP="00AB3F52">
      <w:pPr>
        <w:pStyle w:val="Caption"/>
        <w:keepNext/>
        <w:spacing w:before="0"/>
        <w:jc w:val="left"/>
      </w:pPr>
    </w:p>
    <w:p w14:paraId="56929CC4" w14:textId="1C203B64" w:rsidR="00DF0486" w:rsidRPr="00C731AD" w:rsidRDefault="00ED290C" w:rsidP="00AB3F52">
      <w:pPr>
        <w:pStyle w:val="Caption"/>
        <w:keepNext/>
        <w:spacing w:before="0"/>
        <w:jc w:val="left"/>
        <w:rPr>
          <w:rFonts w:cs="Arial"/>
          <w:i w:val="0"/>
          <w:iCs w:val="0"/>
          <w:color w:val="000000"/>
          <w:szCs w:val="24"/>
        </w:rPr>
      </w:pPr>
      <w:r w:rsidRPr="00C731AD">
        <w:rPr>
          <w:i w:val="0"/>
          <w:color w:val="000000"/>
        </w:rPr>
        <w:t xml:space="preserve">Pour afficher une image contenant des données du proche infrarouge, il faut sélectionner trois des quatre bandes contenant des données afin de les affecter aux canaux. La représentation en </w:t>
      </w:r>
      <w:proofErr w:type="gramStart"/>
      <w:r w:rsidRPr="00C731AD">
        <w:rPr>
          <w:i w:val="0"/>
          <w:color w:val="000000"/>
        </w:rPr>
        <w:t>fausses</w:t>
      </w:r>
      <w:proofErr w:type="gramEnd"/>
      <w:r w:rsidRPr="00C731AD">
        <w:rPr>
          <w:i w:val="0"/>
          <w:color w:val="000000"/>
        </w:rPr>
        <w:t xml:space="preserve"> couleurs la plus courante exclut les données de la bande bleue, affecte les données de la bande verte au canal bleu, les données de la bande rouge au canal vert et les données du proche infrarouge au canal rouge. Bien que cette configuration produise une image en couleur, les couleurs ne sont pas naturelles; il s’agit donc d’une image en fausses couleurs. Voir la figure 6. </w:t>
      </w:r>
    </w:p>
    <w:tbl>
      <w:tblPr>
        <w:tblStyle w:val="TableGrid"/>
        <w:tblW w:w="0" w:type="auto"/>
        <w:tblLook w:val="04A0" w:firstRow="1" w:lastRow="0" w:firstColumn="1" w:lastColumn="0" w:noHBand="0" w:noVBand="1"/>
      </w:tblPr>
      <w:tblGrid>
        <w:gridCol w:w="1111"/>
        <w:gridCol w:w="3421"/>
        <w:gridCol w:w="608"/>
        <w:gridCol w:w="910"/>
        <w:gridCol w:w="3300"/>
      </w:tblGrid>
      <w:tr w:rsidR="00ED290C" w:rsidRPr="00C731AD" w14:paraId="50F200AB" w14:textId="77777777" w:rsidTr="00FB6D37">
        <w:tc>
          <w:tcPr>
            <w:tcW w:w="907" w:type="dxa"/>
            <w:vAlign w:val="center"/>
          </w:tcPr>
          <w:p w14:paraId="15B38EC6" w14:textId="77777777" w:rsidR="00ED290C" w:rsidRPr="00C731AD" w:rsidRDefault="00ED290C" w:rsidP="00E101C8">
            <w:pPr>
              <w:pStyle w:val="tablerows"/>
              <w:jc w:val="center"/>
              <w:rPr>
                <w:rFonts w:cs="Arial"/>
              </w:rPr>
            </w:pPr>
          </w:p>
        </w:tc>
        <w:tc>
          <w:tcPr>
            <w:tcW w:w="3509" w:type="dxa"/>
            <w:vAlign w:val="center"/>
          </w:tcPr>
          <w:p w14:paraId="24790059" w14:textId="54B37F85" w:rsidR="00ED290C" w:rsidRPr="00C731AD" w:rsidRDefault="00ED290C" w:rsidP="00E101C8">
            <w:pPr>
              <w:pStyle w:val="tablerows"/>
              <w:jc w:val="center"/>
              <w:rPr>
                <w:rFonts w:cs="Arial"/>
              </w:rPr>
            </w:pPr>
            <w:r w:rsidRPr="00C731AD">
              <w:t>NRVB d’origine – proche infrarouge monochrome</w:t>
            </w:r>
          </w:p>
        </w:tc>
        <w:tc>
          <w:tcPr>
            <w:tcW w:w="684" w:type="dxa"/>
          </w:tcPr>
          <w:p w14:paraId="6F39F16D" w14:textId="77777777" w:rsidR="00ED290C" w:rsidRPr="00C731AD" w:rsidRDefault="00ED290C" w:rsidP="00E101C8">
            <w:pPr>
              <w:pStyle w:val="tablerows"/>
              <w:jc w:val="center"/>
              <w:rPr>
                <w:rFonts w:cs="Arial"/>
              </w:rPr>
            </w:pPr>
          </w:p>
        </w:tc>
        <w:tc>
          <w:tcPr>
            <w:tcW w:w="898" w:type="dxa"/>
            <w:vAlign w:val="center"/>
          </w:tcPr>
          <w:p w14:paraId="510F2C93" w14:textId="3E697854" w:rsidR="00ED290C" w:rsidRPr="00C731AD" w:rsidRDefault="00ED290C" w:rsidP="00E101C8">
            <w:pPr>
              <w:pStyle w:val="tablerows"/>
              <w:jc w:val="center"/>
              <w:rPr>
                <w:rFonts w:cs="Arial"/>
              </w:rPr>
            </w:pPr>
          </w:p>
        </w:tc>
        <w:tc>
          <w:tcPr>
            <w:tcW w:w="3352" w:type="dxa"/>
            <w:vAlign w:val="center"/>
          </w:tcPr>
          <w:p w14:paraId="4E2DDFDD" w14:textId="1ABC0AF0" w:rsidR="00ED290C" w:rsidRPr="00C731AD" w:rsidRDefault="00ED290C" w:rsidP="00E101C8">
            <w:pPr>
              <w:pStyle w:val="tablerows"/>
              <w:jc w:val="center"/>
              <w:rPr>
                <w:rFonts w:cs="Arial"/>
              </w:rPr>
            </w:pPr>
            <w:r w:rsidRPr="00C731AD">
              <w:t>RVBN d’origine – proche infrarouge monochrome</w:t>
            </w:r>
          </w:p>
        </w:tc>
      </w:tr>
      <w:tr w:rsidR="00ED290C" w:rsidRPr="00C731AD" w14:paraId="2D62B299" w14:textId="77777777" w:rsidTr="00FB6D37">
        <w:tc>
          <w:tcPr>
            <w:tcW w:w="907" w:type="dxa"/>
          </w:tcPr>
          <w:p w14:paraId="6F1082B9" w14:textId="77777777" w:rsidR="00ED290C" w:rsidRPr="00C731AD" w:rsidRDefault="00ED290C" w:rsidP="00E101C8">
            <w:pPr>
              <w:rPr>
                <w:rFonts w:cs="Arial"/>
              </w:rPr>
            </w:pPr>
            <w:r w:rsidRPr="00C731AD">
              <w:t>Bande 1</w:t>
            </w:r>
          </w:p>
        </w:tc>
        <w:tc>
          <w:tcPr>
            <w:tcW w:w="3509" w:type="dxa"/>
          </w:tcPr>
          <w:p w14:paraId="6773F4E8" w14:textId="77777777" w:rsidR="00ED290C" w:rsidRPr="00C731AD" w:rsidRDefault="00ED290C" w:rsidP="00E101C8">
            <w:pPr>
              <w:rPr>
                <w:rFonts w:cs="Arial"/>
              </w:rPr>
            </w:pPr>
            <w:r w:rsidRPr="00C731AD">
              <w:rPr>
                <w:noProof/>
              </w:rPr>
              <w:drawing>
                <wp:inline distT="0" distB="0" distL="0" distR="0" wp14:anchorId="71C3CD62" wp14:editId="7FAB1ED6">
                  <wp:extent cx="1756800" cy="1800000"/>
                  <wp:effectExtent l="0" t="0" r="0" b="0"/>
                  <wp:docPr id="16" name="Picture 16" descr="Air photo image showing the near infrared displayed as monochrom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
                          <a:stretch>
                            <a:fillRect/>
                          </a:stretch>
                        </pic:blipFill>
                        <pic:spPr>
                          <a:xfrm>
                            <a:off x="0" y="0"/>
                            <a:ext cx="1756800" cy="1800000"/>
                          </a:xfrm>
                          <a:prstGeom prst="rect">
                            <a:avLst/>
                          </a:prstGeom>
                        </pic:spPr>
                      </pic:pic>
                    </a:graphicData>
                  </a:graphic>
                </wp:inline>
              </w:drawing>
            </w:r>
          </w:p>
        </w:tc>
        <w:tc>
          <w:tcPr>
            <w:tcW w:w="684" w:type="dxa"/>
          </w:tcPr>
          <w:p w14:paraId="1CB04F15" w14:textId="77777777" w:rsidR="00ED290C" w:rsidRPr="00C731AD" w:rsidRDefault="00ED290C" w:rsidP="00E101C8">
            <w:pPr>
              <w:rPr>
                <w:rFonts w:cs="Arial"/>
              </w:rPr>
            </w:pPr>
          </w:p>
        </w:tc>
        <w:tc>
          <w:tcPr>
            <w:tcW w:w="898" w:type="dxa"/>
          </w:tcPr>
          <w:p w14:paraId="6687524E" w14:textId="0E9F9F56" w:rsidR="00ED290C" w:rsidRPr="00C731AD" w:rsidRDefault="00ED290C" w:rsidP="00E101C8">
            <w:pPr>
              <w:rPr>
                <w:rFonts w:cs="Arial"/>
              </w:rPr>
            </w:pPr>
            <w:r w:rsidRPr="00C731AD">
              <w:t>Bande 4</w:t>
            </w:r>
          </w:p>
        </w:tc>
        <w:tc>
          <w:tcPr>
            <w:tcW w:w="3352" w:type="dxa"/>
          </w:tcPr>
          <w:p w14:paraId="706D54FF" w14:textId="77777777" w:rsidR="00ED290C" w:rsidRPr="00C731AD" w:rsidRDefault="00ED290C" w:rsidP="00E101C8">
            <w:pPr>
              <w:rPr>
                <w:rFonts w:cs="Arial"/>
              </w:rPr>
            </w:pPr>
            <w:r w:rsidRPr="00C731AD">
              <w:rPr>
                <w:noProof/>
              </w:rPr>
              <w:drawing>
                <wp:inline distT="0" distB="0" distL="0" distR="0" wp14:anchorId="62CAE9DB" wp14:editId="1D7A68FA">
                  <wp:extent cx="1782000" cy="1800000"/>
                  <wp:effectExtent l="0" t="0" r="8890" b="0"/>
                  <wp:docPr id="13" name="Picture 13" descr="Air photo image showing the RGBN Infrared monochrom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1"/>
                          <a:stretch>
                            <a:fillRect/>
                          </a:stretch>
                        </pic:blipFill>
                        <pic:spPr>
                          <a:xfrm>
                            <a:off x="0" y="0"/>
                            <a:ext cx="1782000" cy="1800000"/>
                          </a:xfrm>
                          <a:prstGeom prst="rect">
                            <a:avLst/>
                          </a:prstGeom>
                        </pic:spPr>
                      </pic:pic>
                    </a:graphicData>
                  </a:graphic>
                </wp:inline>
              </w:drawing>
            </w:r>
          </w:p>
        </w:tc>
      </w:tr>
    </w:tbl>
    <w:p w14:paraId="5EE34ED0" w14:textId="17F0557A" w:rsidR="00D6462F" w:rsidRPr="00C731AD" w:rsidRDefault="00BA5A22" w:rsidP="006164D9">
      <w:pPr>
        <w:spacing w:before="0"/>
        <w:rPr>
          <w:rFonts w:cs="Arial"/>
          <w:sz w:val="22"/>
          <w:szCs w:val="22"/>
        </w:rPr>
      </w:pPr>
      <w:bookmarkStart w:id="17" w:name="_Toc38541507"/>
      <w:r w:rsidRPr="00C731AD">
        <w:rPr>
          <w:sz w:val="22"/>
        </w:rPr>
        <w:t>Figure 6 : Exemples du proche infrarouge affichés sous forme d’images monochromes.</w:t>
      </w:r>
    </w:p>
    <w:p w14:paraId="40014386" w14:textId="6B01F2B0" w:rsidR="00D025CF" w:rsidRPr="00C731AD" w:rsidRDefault="00645368" w:rsidP="003855AF">
      <w:pPr>
        <w:pStyle w:val="Heading2"/>
        <w:rPr>
          <w:rFonts w:cs="Arial"/>
        </w:rPr>
      </w:pPr>
      <w:bookmarkStart w:id="18" w:name="_Toc236132689"/>
      <w:bookmarkEnd w:id="17"/>
      <w:r w:rsidRPr="00C731AD">
        <w:t>Compression</w:t>
      </w:r>
      <w:bookmarkEnd w:id="18"/>
      <w:r w:rsidRPr="00C731AD">
        <w:t xml:space="preserve"> </w:t>
      </w:r>
    </w:p>
    <w:p w14:paraId="7CFB95C6" w14:textId="77777777" w:rsidR="001F16AB" w:rsidRPr="00C731AD" w:rsidRDefault="00A338AE" w:rsidP="00A338AE">
      <w:pPr>
        <w:rPr>
          <w:rFonts w:cs="Arial"/>
        </w:rPr>
      </w:pPr>
      <w:r w:rsidRPr="00C731AD">
        <w:t xml:space="preserve">La compression d’images aériennes consiste à réduire la taille des fichiers d’imagerie aérienne tout en visant à préserver à la fois la qualité visuelle et la précision spatiale. </w:t>
      </w:r>
      <w:r w:rsidRPr="00C731AD">
        <w:lastRenderedPageBreak/>
        <w:t xml:space="preserve">Toutefois, la compression modifie les valeurs contenues dans l’imagerie. Si l’imagerie doit servir à des analyses, il peut être préférable d’utiliser une version non compressée ou compressée sans perte. </w:t>
      </w:r>
    </w:p>
    <w:p w14:paraId="526205D4" w14:textId="066A0E0D" w:rsidR="00A338AE" w:rsidRPr="00C731AD" w:rsidRDefault="001F16AB" w:rsidP="00A338AE">
      <w:pPr>
        <w:rPr>
          <w:rFonts w:cs="Arial"/>
        </w:rPr>
      </w:pPr>
      <w:r w:rsidRPr="00C731AD">
        <w:t xml:space="preserve">En tant qu’option de diffusion, IGO peut fournir une version compressée de l’imagerie avec perte.  Cette méthode réduit la taille des tuiles d’orthophotographie, ce qui en facilite le transfert et le stockage. Les fichiers compressés sont générés au format TIFF tuilé avec perte, selon un taux de compression de 20:1. Vous pouvez télécharger des tuiles d’exemple de l’imagerie, en qualité intégrale et compressée, aux résolutions de 16 cm et de 20 cm sur le site Web du </w:t>
      </w:r>
      <w:hyperlink r:id="rId32" w:history="1">
        <w:r w:rsidRPr="00C731AD">
          <w:rPr>
            <w:rStyle w:val="Hyperlink"/>
            <w:rFonts w:ascii="Arial" w:hAnsi="Arial"/>
          </w:rPr>
          <w:t>Programme d’imagerie de l’Ontario</w:t>
        </w:r>
      </w:hyperlink>
      <w:r w:rsidRPr="00C731AD">
        <w:t>.</w:t>
      </w:r>
    </w:p>
    <w:p w14:paraId="4F88675A" w14:textId="77777777" w:rsidR="002802A1" w:rsidRPr="00C731AD" w:rsidRDefault="002802A1">
      <w:pPr>
        <w:spacing w:before="0" w:line="240" w:lineRule="auto"/>
        <w:rPr>
          <w:rFonts w:cs="Arial"/>
        </w:rPr>
      </w:pPr>
      <w:bookmarkStart w:id="19" w:name="_Toc20904510"/>
      <w:bookmarkStart w:id="20" w:name="_Toc38541508"/>
    </w:p>
    <w:p w14:paraId="713EA3A0" w14:textId="77777777" w:rsidR="002802A1" w:rsidRPr="00C731AD" w:rsidRDefault="002802A1" w:rsidP="007040C3">
      <w:pPr>
        <w:pStyle w:val="Heading2"/>
      </w:pPr>
      <w:bookmarkStart w:id="21" w:name="_Toc236132690"/>
      <w:r w:rsidRPr="00C731AD">
        <w:t>Détermination de la date approximative de prise de vue d’une orthophotographie</w:t>
      </w:r>
      <w:bookmarkEnd w:id="21"/>
      <w:r w:rsidRPr="00C731AD">
        <w:t xml:space="preserve"> </w:t>
      </w:r>
    </w:p>
    <w:p w14:paraId="0B1836CD" w14:textId="635B058F" w:rsidR="002802A1" w:rsidRPr="00C731AD" w:rsidRDefault="002802A1" w:rsidP="002802A1">
      <w:pPr>
        <w:rPr>
          <w:rFonts w:cs="Arial"/>
        </w:rPr>
      </w:pPr>
      <w:r w:rsidRPr="00C731AD">
        <w:t xml:space="preserve">Pour déterminer la date approximative de prise de vue d’une orthophotographie, procurez-vous l’index des photographies stéréoscopiques de la même acquisition (par exemple, DRAPE2019) accessible dans </w:t>
      </w:r>
      <w:hyperlink r:id="rId33" w:history="1">
        <w:proofErr w:type="spellStart"/>
        <w:r w:rsidRPr="00C731AD">
          <w:rPr>
            <w:rStyle w:val="Hyperlink"/>
            <w:rFonts w:ascii="Arial" w:hAnsi="Arial"/>
          </w:rPr>
          <w:t>CarrefourGéo</w:t>
        </w:r>
        <w:proofErr w:type="spellEnd"/>
        <w:r w:rsidRPr="00C731AD">
          <w:rPr>
            <w:rStyle w:val="Hyperlink"/>
            <w:rFonts w:ascii="Arial" w:hAnsi="Arial"/>
          </w:rPr>
          <w:t xml:space="preserve"> Ontario</w:t>
        </w:r>
      </w:hyperlink>
      <w:r w:rsidRPr="00C731AD">
        <w:t>. Le tableau d’attributs de l’index stéréoscopique contient la date de capture de chaque image verticale prise depuis l’avion. Ces renseignements sont consignés dans un champ intitulé « </w:t>
      </w:r>
      <w:proofErr w:type="spellStart"/>
      <w:r w:rsidRPr="00C731AD">
        <w:t>DateAcquir</w:t>
      </w:r>
      <w:proofErr w:type="spellEnd"/>
      <w:r w:rsidRPr="00C731AD">
        <w:t xml:space="preserve"> ». </w:t>
      </w:r>
    </w:p>
    <w:p w14:paraId="4BFE7DD8" w14:textId="31E77276" w:rsidR="002802A1" w:rsidRPr="00C731AD" w:rsidRDefault="002802A1" w:rsidP="002802A1">
      <w:pPr>
        <w:rPr>
          <w:rFonts w:cs="Arial"/>
        </w:rPr>
      </w:pPr>
      <w:r w:rsidRPr="00C731AD">
        <w:t>Superposez l’index stéréoscopique à l’orthophotographie afin de déterminer la date de prise de vue, puis utilisez le champ « </w:t>
      </w:r>
      <w:proofErr w:type="spellStart"/>
      <w:r w:rsidRPr="00C731AD">
        <w:t>DateAcquir</w:t>
      </w:r>
      <w:proofErr w:type="spellEnd"/>
      <w:r w:rsidRPr="00C731AD">
        <w:t xml:space="preserve"> » dans le tableau d’attributs de l’index stéréoscopique pour déterminer la date approximative de prise de vue. Il convient de noter qu’une orthophotographie peut être constituée de plusieurs images provenant de l’index stéréoscopique. Par conséquent, une orthophotographie peut être associée à une plage de dates de prise de vue plutôt qu’à une seule date. </w:t>
      </w:r>
    </w:p>
    <w:p w14:paraId="19E0C71B" w14:textId="2011376F" w:rsidR="00FE5456" w:rsidRPr="00C731AD" w:rsidRDefault="00FE5456">
      <w:pPr>
        <w:spacing w:before="0" w:line="240" w:lineRule="auto"/>
        <w:rPr>
          <w:rFonts w:cs="Arial"/>
          <w:sz w:val="32"/>
          <w:szCs w:val="32"/>
        </w:rPr>
      </w:pPr>
      <w:r w:rsidRPr="00C731AD">
        <w:br w:type="page"/>
      </w:r>
    </w:p>
    <w:p w14:paraId="4E9CE65D" w14:textId="77777777" w:rsidR="006B6913" w:rsidRPr="00C731AD" w:rsidRDefault="006B6913" w:rsidP="006B6913">
      <w:pPr>
        <w:pStyle w:val="Heading1"/>
      </w:pPr>
      <w:bookmarkStart w:id="22" w:name="_Toc236132691"/>
      <w:bookmarkEnd w:id="19"/>
      <w:bookmarkEnd w:id="20"/>
      <w:r w:rsidRPr="00C731AD">
        <w:lastRenderedPageBreak/>
        <w:t>Imagerie stéréoscopique</w:t>
      </w:r>
      <w:bookmarkEnd w:id="22"/>
    </w:p>
    <w:p w14:paraId="20E0396D" w14:textId="60714A4A" w:rsidR="002B3475" w:rsidRPr="00C731AD" w:rsidRDefault="006B6913" w:rsidP="00E72580">
      <w:pPr>
        <w:rPr>
          <w:rFonts w:cs="Arial"/>
        </w:rPr>
      </w:pPr>
      <w:r w:rsidRPr="00C731AD">
        <w:t xml:space="preserve">L’imagerie stéréoscopique est un ensemble d’images qui se chevauchent, prises à partir de deux points de vue différents, permettant d’observer une scène en trois dimensions. Deux grandes technologies ont été utilisées pour acquérir des images stéréoscopiques : la prise de vue par images matricielles (frame </w:t>
      </w:r>
      <w:proofErr w:type="spellStart"/>
      <w:r w:rsidRPr="00C731AD">
        <w:t>imaging</w:t>
      </w:r>
      <w:proofErr w:type="spellEnd"/>
      <w:r w:rsidRPr="00C731AD">
        <w:t>) et la technologie à barrette linéaire (</w:t>
      </w:r>
      <w:proofErr w:type="spellStart"/>
      <w:r w:rsidRPr="00C731AD">
        <w:t>linear</w:t>
      </w:r>
      <w:proofErr w:type="spellEnd"/>
      <w:r w:rsidRPr="00C731AD">
        <w:t xml:space="preserve"> </w:t>
      </w:r>
      <w:proofErr w:type="spellStart"/>
      <w:r w:rsidRPr="00C731AD">
        <w:t>array</w:t>
      </w:r>
      <w:proofErr w:type="spellEnd"/>
      <w:r w:rsidRPr="00C731AD">
        <w:t>) ou en peigne.</w:t>
      </w:r>
    </w:p>
    <w:p w14:paraId="2281C7AE" w14:textId="0A258D5E" w:rsidR="002B3475" w:rsidRPr="00C731AD" w:rsidRDefault="002B3475" w:rsidP="002B3475">
      <w:pPr>
        <w:pStyle w:val="ListParagraph"/>
        <w:numPr>
          <w:ilvl w:val="0"/>
          <w:numId w:val="11"/>
        </w:numPr>
        <w:spacing w:before="120"/>
        <w:rPr>
          <w:rFonts w:cs="Arial"/>
        </w:rPr>
      </w:pPr>
      <w:r w:rsidRPr="00C731AD">
        <w:rPr>
          <w:b/>
        </w:rPr>
        <w:t>Les images matricielles</w:t>
      </w:r>
      <w:r w:rsidRPr="00C731AD">
        <w:t xml:space="preserve"> sont capturées en succession rapide selon un chevauchement prédéterminé entre les photographies (chevauchement longitudinal). L’étendue des images (couverture au sol) varie d’une acquisition à l’autre, ainsi qu’au sein d’une même acquisition, selon le modèle de caméra utilisé. La ligne de vol de l’avion crée également un chevauchement latéral entre les lignes de vol, lequel peut être utilisé pour assembler les images en un jeu de données continu au moyen de points de contrôle au sol et de points de liaison entre les images.  Exemple : SCOOP2018, acquis au moyen d’une caméra </w:t>
      </w:r>
      <w:proofErr w:type="spellStart"/>
      <w:r w:rsidRPr="00C731AD">
        <w:t>Vexcel</w:t>
      </w:r>
      <w:proofErr w:type="spellEnd"/>
      <w:r w:rsidRPr="00C731AD">
        <w:t xml:space="preserve"> </w:t>
      </w:r>
      <w:proofErr w:type="spellStart"/>
      <w:r w:rsidRPr="00C731AD">
        <w:t>UltraCam</w:t>
      </w:r>
      <w:proofErr w:type="spellEnd"/>
      <w:r w:rsidRPr="00C731AD">
        <w:t xml:space="preserve"> Eagle.</w:t>
      </w:r>
    </w:p>
    <w:p w14:paraId="3D2324E7" w14:textId="2C34047C" w:rsidR="002B3475" w:rsidRPr="00C731AD" w:rsidRDefault="002B3475" w:rsidP="004220E7">
      <w:pPr>
        <w:pStyle w:val="ListParagraph"/>
        <w:numPr>
          <w:ilvl w:val="0"/>
          <w:numId w:val="11"/>
        </w:numPr>
        <w:spacing w:before="120"/>
        <w:rPr>
          <w:rFonts w:cs="Arial"/>
          <w:iCs/>
        </w:rPr>
      </w:pPr>
      <w:r w:rsidRPr="00C731AD">
        <w:t>La capture</w:t>
      </w:r>
      <w:r w:rsidRPr="00C731AD">
        <w:rPr>
          <w:b/>
        </w:rPr>
        <w:t xml:space="preserve"> en peigne</w:t>
      </w:r>
      <w:r w:rsidRPr="00C731AD">
        <w:t xml:space="preserve"> repose sur des capteurs numériques qui balayent continuellement le sol et créent des bandes d’images. Il y a un chevauchement dans la capture avec une vue vers l’avant, une vue au nadir et une vue vers l’arrière, ce qui permet d’obtenir une couverture complète trois fois plus grande. Le chevauchement latéral est généralement moindre que dans le cas de la prise de vue par images matricielles. Les lignes de jonction sont considérablement réduites par rapport à la prise de vue par images matricielles. Par exemple, SWOOP 2015 a été capturé à l’aide d’un Leica ADS80.</w:t>
      </w:r>
    </w:p>
    <w:p w14:paraId="10F0480D" w14:textId="4CD01B73" w:rsidR="00F676D8" w:rsidRPr="00C731AD" w:rsidRDefault="005B70B0" w:rsidP="00E2374E">
      <w:pPr>
        <w:rPr>
          <w:rFonts w:cs="Arial"/>
          <w:sz w:val="40"/>
          <w:szCs w:val="40"/>
        </w:rPr>
      </w:pPr>
      <w:r w:rsidRPr="00C731AD">
        <w:t xml:space="preserve">L’imagerie stéréoscopique est destinée à être utilisée avec un logiciel spécialisé de visualisation stéréoscopique en 3D. Veuillez consulter l’annexe A pour obtenir des précisions sur les logiciels prenant en charge la visualisation stéréoscopique 3D ainsi que les instructions de configuration </w:t>
      </w:r>
      <w:bookmarkStart w:id="23" w:name="_Toc38541510"/>
      <w:r w:rsidRPr="00C731AD">
        <w:br w:type="page"/>
      </w:r>
    </w:p>
    <w:p w14:paraId="508FCDCC" w14:textId="7E85791A" w:rsidR="001709BE" w:rsidRPr="00C731AD" w:rsidRDefault="001709BE" w:rsidP="007040C3">
      <w:pPr>
        <w:pStyle w:val="Heading1"/>
      </w:pPr>
      <w:bookmarkStart w:id="24" w:name="_Toc236132692"/>
      <w:bookmarkStart w:id="25" w:name="_Toc38541511"/>
      <w:bookmarkEnd w:id="23"/>
      <w:r w:rsidRPr="00C731AD">
        <w:lastRenderedPageBreak/>
        <w:t>Online Imagery Services</w:t>
      </w:r>
      <w:bookmarkEnd w:id="24"/>
    </w:p>
    <w:p w14:paraId="3EED65BD" w14:textId="77777777" w:rsidR="00CE0223" w:rsidRPr="00C731AD" w:rsidRDefault="00CE0223" w:rsidP="00CE0223">
      <w:pPr>
        <w:pStyle w:val="Heading2"/>
      </w:pPr>
      <w:bookmarkStart w:id="26" w:name="_Toc236132693"/>
      <w:r w:rsidRPr="00C731AD">
        <w:t>Service ontarien de cartographie Web par imagerie (SOCWI)</w:t>
      </w:r>
      <w:bookmarkEnd w:id="26"/>
    </w:p>
    <w:p w14:paraId="17BE26BA" w14:textId="01CE9B54" w:rsidR="0033400A" w:rsidRPr="00C731AD" w:rsidRDefault="00C213EA" w:rsidP="00E61918">
      <w:pPr>
        <w:spacing w:before="120" w:after="120" w:line="240" w:lineRule="auto"/>
        <w:rPr>
          <w:rFonts w:cs="Arial"/>
        </w:rPr>
      </w:pPr>
      <w:r w:rsidRPr="00C731AD">
        <w:t xml:space="preserve">Le </w:t>
      </w:r>
      <w:hyperlink r:id="rId34" w:history="1">
        <w:r w:rsidRPr="00C731AD">
          <w:rPr>
            <w:rStyle w:val="Hyperlink"/>
            <w:rFonts w:ascii="Arial" w:hAnsi="Arial"/>
          </w:rPr>
          <w:t>Service ontarien de cartographie Web par imagerie (SOCWI)</w:t>
        </w:r>
      </w:hyperlink>
      <w:r w:rsidRPr="00C731AD">
        <w:t xml:space="preserve"> est un service de données ouvert, gratuit et accessible à tous. Il offre un accès en ligne instantané aux images les plus récentes et de meilleure qualité, à l’échelle de la province. Information géospatiale de l’Ontario (IGO) met ces données à disposition sous la forme d’un service cartographique Web conforme au Consortium géospatial ouvert (Open Geospatial Consortium) ou à un service de cartographie ArcGIS. Les images ont été compilées à partir de nombreuses acquisitions différentes qui sont détaillées dans le Guide des métadonnées du Service ontarien de cartographie Web par imagerie dont le lien se trouve sur la page des métadonnées du SOCWI. Le service est mis à jour chaque année, dans les quatre mois suivant la réception d’une nouvelle imagerie.  </w:t>
      </w:r>
    </w:p>
    <w:p w14:paraId="57F1EB29" w14:textId="77777777" w:rsidR="00235A9B" w:rsidRPr="00C731AD" w:rsidRDefault="00235A9B" w:rsidP="00235A9B">
      <w:pPr>
        <w:pStyle w:val="Heading2"/>
      </w:pPr>
      <w:bookmarkStart w:id="27" w:name="_Toc236132694"/>
      <w:r w:rsidRPr="00C731AD">
        <w:t>Service ontarien d’accès aux données d’imagerie</w:t>
      </w:r>
      <w:bookmarkEnd w:id="27"/>
    </w:p>
    <w:p w14:paraId="2B370646" w14:textId="75E0885B" w:rsidR="00C814DB" w:rsidRPr="00C731AD" w:rsidRDefault="00235A9B" w:rsidP="00C814DB">
      <w:r w:rsidRPr="00C731AD">
        <w:t>Le Service ontarien d’accès aux données d’imagerie donne accès aux ensembles de données d’orthophotographie acquis par le Programme d’imagerie de l’Information géospatiale de l’Ontario de 2013 à 2023. Trois services de mosaïque d’images à quatre bandes contenant des bandes rouge visible, vert visible, bleu visible et proche infrarouge sont disponibles. Les mosaïques couvrent toutes les zones d’acquisition (POCSO, PAINE, POCO, POSOO et PONOO). Les périodes d’acquisition couvertes par chaque mosaïque sont les suivantes : 2013 – 2017, 2018 – 2022 et 2023 – 2027 (selon la disponibilité des données).</w:t>
      </w:r>
    </w:p>
    <w:p w14:paraId="6FBEC983" w14:textId="4CFBD8A7" w:rsidR="00C814DB" w:rsidRPr="00C731AD" w:rsidRDefault="00C814DB" w:rsidP="004220E7">
      <w:r w:rsidRPr="00C731AD">
        <w:t>Les mosaïques sont publiées sous forme de </w:t>
      </w:r>
      <w:hyperlink r:id="rId35" w:tgtFrame="_blank" w:history="1">
        <w:r w:rsidRPr="00C731AD">
          <w:rPr>
            <w:rStyle w:val="Hyperlink"/>
            <w:rFonts w:ascii="Arial" w:hAnsi="Arial"/>
          </w:rPr>
          <w:t>services d’images ArcGIS</w:t>
        </w:r>
      </w:hyperlink>
      <w:r w:rsidRPr="00C731AD">
        <w:t xml:space="preserve">, ce qui évite d’avoir à télécharger ou à commander des données. Les services d’images d’IGO-IDS sont différents des services Web standard, car ils fournissent un accès aux données d’imagerie brutes. Ils améliorent l’expérience utilisateur en permettant l’amélioration dynamique de l’affichage des images selon la zone d’intérêt définie par l’utilisateur, l’interrogation des données brutes au moyen d’outils tels que l’outil Information d’ArcGIS Pro, la réalisation d’analyses géospatiales complètes ainsi que l’automatisation à l’aide d’outils de script comme </w:t>
      </w:r>
      <w:proofErr w:type="spellStart"/>
      <w:r w:rsidRPr="00C731AD">
        <w:t>ArcPy</w:t>
      </w:r>
      <w:proofErr w:type="spellEnd"/>
      <w:r w:rsidRPr="00C731AD">
        <w:t>.</w:t>
      </w:r>
    </w:p>
    <w:p w14:paraId="45482B0B" w14:textId="39732464" w:rsidR="00BA5D1D" w:rsidRPr="00C731AD" w:rsidRDefault="00235A9B" w:rsidP="00BA5D1D">
      <w:pPr>
        <w:pStyle w:val="Heading2"/>
      </w:pPr>
      <w:bookmarkStart w:id="28" w:name="_Toc236132695"/>
      <w:r w:rsidRPr="00C731AD">
        <w:t>Foire aux questions sur le Service ontarien d’accès aux données d’imagerie</w:t>
      </w:r>
      <w:bookmarkEnd w:id="28"/>
    </w:p>
    <w:p w14:paraId="34EDB38D" w14:textId="1E0DFBFF" w:rsidR="00C22A01" w:rsidRPr="00C731AD" w:rsidRDefault="001C22C2" w:rsidP="00C22A01">
      <w:pPr>
        <w:rPr>
          <w:b/>
          <w:bCs/>
        </w:rPr>
      </w:pPr>
      <w:r w:rsidRPr="00C731AD">
        <w:rPr>
          <w:b/>
        </w:rPr>
        <w:t>Que sont les Services Web d’imagerie et de données matricielles de l’Ontario (OWRIS)?</w:t>
      </w:r>
    </w:p>
    <w:p w14:paraId="6C89A7D5" w14:textId="17E3A7F3" w:rsidR="001C22C2" w:rsidRPr="00C731AD" w:rsidRDefault="001C22C2" w:rsidP="004220E7">
      <w:pPr>
        <w:pStyle w:val="BodyAccessibleTextMIRB"/>
      </w:pPr>
      <w:r w:rsidRPr="00C731AD">
        <w:lastRenderedPageBreak/>
        <w:t xml:space="preserve">Il s’agit d’une série de services en ligne donnant accès aux données officielles continues d’imagerie et de données matricielles de l’Ontario à l’échelle des projets, notamment les données d’imagerie, d’élévation, de couverture terrestre et de sols, aux fins de visualisation par les utilisateurs ainsi que de </w:t>
      </w:r>
      <w:proofErr w:type="spellStart"/>
      <w:r w:rsidRPr="00C731AD">
        <w:t>géotraitement</w:t>
      </w:r>
      <w:proofErr w:type="spellEnd"/>
      <w:r w:rsidRPr="00C731AD">
        <w:t xml:space="preserve"> et d’analyses spatiales sur des zones limitées.</w:t>
      </w:r>
    </w:p>
    <w:p w14:paraId="004C9EC5" w14:textId="19891BF6" w:rsidR="001C22C2" w:rsidRPr="00C731AD" w:rsidRDefault="001C22C2" w:rsidP="00C22A01">
      <w:pPr>
        <w:rPr>
          <w:b/>
          <w:bCs/>
        </w:rPr>
      </w:pPr>
      <w:r w:rsidRPr="00C731AD">
        <w:rPr>
          <w:b/>
        </w:rPr>
        <w:t>Comment puis-je accéder aux services d’imagerie?</w:t>
      </w:r>
    </w:p>
    <w:p w14:paraId="31C3A190" w14:textId="224E22C2" w:rsidR="001C22C2" w:rsidRPr="00C731AD" w:rsidRDefault="001C22C2" w:rsidP="001C22C2">
      <w:pPr>
        <w:pStyle w:val="BodyAccessibleTextMIRB"/>
        <w:rPr>
          <w:rFonts w:eastAsia="Times New Roman" w:cs="Arial"/>
          <w:color w:val="1A1A1A"/>
          <w:szCs w:val="24"/>
          <w:shd w:val="clear" w:color="auto" w:fill="FFFFFF"/>
        </w:rPr>
      </w:pPr>
      <w:r w:rsidRPr="00C731AD">
        <w:rPr>
          <w:color w:val="1A1A1A"/>
          <w:shd w:val="clear" w:color="auto" w:fill="FFFFFF"/>
        </w:rPr>
        <w:t xml:space="preserve">Les services ont été développés à l’aide du logiciel ESRI, il est donc recommandé d’y accéder par l’entremise de </w:t>
      </w:r>
      <w:hyperlink r:id="rId36" w:tgtFrame="_blank" w:history="1">
        <w:r w:rsidRPr="00C731AD">
          <w:rPr>
            <w:color w:val="0066CC"/>
            <w:u w:val="single"/>
            <w:shd w:val="clear" w:color="auto" w:fill="FFFFFF"/>
          </w:rPr>
          <w:t>l’API REST d’ArcGIS</w:t>
        </w:r>
      </w:hyperlink>
      <w:r w:rsidRPr="00C731AD">
        <w:t xml:space="preserve"> </w:t>
      </w:r>
      <w:r w:rsidRPr="00C731AD">
        <w:rPr>
          <w:color w:val="1A1A1A"/>
          <w:shd w:val="clear" w:color="auto" w:fill="FFFFFF"/>
        </w:rPr>
        <w:t xml:space="preserve">ou les points de terminaison REST propriétaires d’ESRI (URL). Des formats libres WCS et WMS open source sont également offerts. </w:t>
      </w:r>
    </w:p>
    <w:p w14:paraId="3919D02E" w14:textId="2CB1FB6A" w:rsidR="001C22C2" w:rsidRPr="00C731AD" w:rsidRDefault="001C22C2" w:rsidP="001C22C2">
      <w:pPr>
        <w:pStyle w:val="BodyAccessibleTextMIRB"/>
        <w:numPr>
          <w:ilvl w:val="0"/>
          <w:numId w:val="9"/>
        </w:numPr>
      </w:pPr>
      <w:r w:rsidRPr="00C731AD">
        <w:rPr>
          <w:b/>
          <w:color w:val="1A1A1A"/>
          <w:shd w:val="clear" w:color="auto" w:fill="FFFFFF"/>
        </w:rPr>
        <w:t>Ajouter un service d’imagerie :</w:t>
      </w:r>
      <w:r w:rsidRPr="00C731AD">
        <w:rPr>
          <w:color w:val="1A1A1A"/>
          <w:shd w:val="clear" w:color="auto" w:fill="FFFFFF"/>
        </w:rPr>
        <w:t xml:space="preserve"> Dans </w:t>
      </w:r>
      <w:r w:rsidRPr="00C731AD">
        <w:rPr>
          <w:b/>
          <w:color w:val="1A1A1A"/>
          <w:shd w:val="clear" w:color="auto" w:fill="FFFFFF"/>
        </w:rPr>
        <w:t>ArcGIS Pro</w:t>
      </w:r>
      <w:r w:rsidRPr="00C731AD">
        <w:rPr>
          <w:color w:val="1A1A1A"/>
          <w:shd w:val="clear" w:color="auto" w:fill="FFFFFF"/>
        </w:rPr>
        <w:t xml:space="preserve">, insérez une carte et utilisez Ajouter des données -&gt; Ajouter des données à partir d’un chemin. Trouvez un lien de l’API REST d’ArcGIS (comme </w:t>
      </w:r>
      <w:hyperlink r:id="rId37" w:history="1">
        <w:r w:rsidRPr="00C731AD">
          <w:rPr>
            <w:rStyle w:val="Hyperlink"/>
          </w:rPr>
          <w:t>celui-ci</w:t>
        </w:r>
      </w:hyperlink>
      <w:r w:rsidRPr="00C731AD">
        <w:rPr>
          <w:color w:val="1A1A1A"/>
          <w:shd w:val="clear" w:color="auto" w:fill="FFFFFF"/>
        </w:rPr>
        <w:t xml:space="preserve">), copiez le lien complet dans la zone de saisie et cliquez sur OK. Le flux de travail dans </w:t>
      </w:r>
      <w:r w:rsidRPr="00C731AD">
        <w:rPr>
          <w:b/>
          <w:color w:val="1A1A1A"/>
          <w:shd w:val="clear" w:color="auto" w:fill="FFFFFF"/>
        </w:rPr>
        <w:t>QGIS</w:t>
      </w:r>
      <w:r w:rsidRPr="00C731AD">
        <w:rPr>
          <w:color w:val="1A1A1A"/>
          <w:shd w:val="clear" w:color="auto" w:fill="FFFFFF"/>
        </w:rPr>
        <w:t xml:space="preserve"> est semblable. Sélectionnez Couche -&gt; Ajouter une couche -&gt; Ajouter une couche ArcGIS Image Server, ou WCS, WMS/WMTS selon le format source.</w:t>
      </w:r>
    </w:p>
    <w:p w14:paraId="2E543766" w14:textId="76CDFD0F" w:rsidR="001C22C2" w:rsidRPr="00C731AD" w:rsidRDefault="001C22C2" w:rsidP="001C22C2">
      <w:pPr>
        <w:pStyle w:val="BodyAccessibleTextMIRB"/>
        <w:numPr>
          <w:ilvl w:val="0"/>
          <w:numId w:val="9"/>
        </w:numPr>
        <w:rPr>
          <w:rFonts w:cs="Arial"/>
          <w:b/>
          <w:bCs/>
        </w:rPr>
      </w:pPr>
      <w:r w:rsidRPr="00C731AD">
        <w:rPr>
          <w:b/>
          <w:color w:val="1A1A1A"/>
          <w:shd w:val="clear" w:color="auto" w:fill="FFFFFF"/>
        </w:rPr>
        <w:t>Ajouter une connexion complète au serveur d’imagerie de l’IGO :</w:t>
      </w:r>
      <w:r w:rsidRPr="00C731AD">
        <w:rPr>
          <w:color w:val="1A1A1A"/>
          <w:shd w:val="clear" w:color="auto" w:fill="FFFFFF"/>
        </w:rPr>
        <w:t xml:space="preserve"> Dans </w:t>
      </w:r>
      <w:r w:rsidRPr="00C731AD">
        <w:rPr>
          <w:b/>
          <w:color w:val="1A1A1A"/>
          <w:shd w:val="clear" w:color="auto" w:fill="FFFFFF"/>
        </w:rPr>
        <w:t xml:space="preserve">ArcGIS Pro, </w:t>
      </w:r>
      <w:r w:rsidRPr="00C731AD">
        <w:rPr>
          <w:color w:val="1A1A1A"/>
          <w:shd w:val="clear" w:color="auto" w:fill="FFFFFF"/>
        </w:rPr>
        <w:t xml:space="preserve">ouvrez le Catalogue, cliquez avec le bouton droit sur le dossier Serveurs, puis sélectionnez Nouvelle connexion à un serveur ArcGIS (ou un autre type de connexion, selon vos préférences). Collez l’URL d’un service d’imagerie dans le champ URL du serveur. Aucune authentification n’est requise. Développez le dossier du serveur pour voir les services disponibles. Le flux de travail dans </w:t>
      </w:r>
      <w:r w:rsidRPr="00C731AD">
        <w:rPr>
          <w:b/>
          <w:color w:val="1A1A1A"/>
          <w:shd w:val="clear" w:color="auto" w:fill="FFFFFF"/>
        </w:rPr>
        <w:t>QGIS</w:t>
      </w:r>
      <w:r w:rsidRPr="00C731AD">
        <w:rPr>
          <w:color w:val="1A1A1A"/>
          <w:shd w:val="clear" w:color="auto" w:fill="FFFFFF"/>
        </w:rPr>
        <w:t xml:space="preserve"> est similaire en utilisant le panneau explorateur. Ce lien permet de se connecter à tous les services d’images offerts par la FPO : </w:t>
      </w:r>
      <w:hyperlink r:id="rId38" w:history="1">
        <w:r w:rsidRPr="00C731AD">
          <w:rPr>
            <w:rStyle w:val="Hyperlink"/>
          </w:rPr>
          <w:t>https://ws.geoservices.lrc.gov.on.ca/arcgis5/rest/services/</w:t>
        </w:r>
      </w:hyperlink>
      <w:r w:rsidRPr="00C731AD">
        <w:rPr>
          <w:color w:val="1A1A1A"/>
          <w:shd w:val="clear" w:color="auto" w:fill="FFFFFF"/>
        </w:rPr>
        <w:t>.</w:t>
      </w:r>
    </w:p>
    <w:p w14:paraId="6FDE10DB" w14:textId="46645D66" w:rsidR="001C22C2" w:rsidRPr="00C731AD" w:rsidRDefault="001C22C2" w:rsidP="001C22C2">
      <w:pPr>
        <w:pStyle w:val="BodyAccessibleTextMIRB"/>
        <w:rPr>
          <w:b/>
          <w:bCs/>
          <w:color w:val="004C54"/>
          <w:sz w:val="28"/>
          <w:szCs w:val="28"/>
        </w:rPr>
      </w:pPr>
      <w:r w:rsidRPr="00C731AD">
        <w:t xml:space="preserve">Pour obtenir des instructions supplémentaires, consultez les tutoriels : </w:t>
      </w:r>
      <w:hyperlink w:anchor="_How_do_I_6">
        <w:r w:rsidRPr="00C731AD">
          <w:rPr>
            <w:rStyle w:val="Hyperlink"/>
          </w:rPr>
          <w:t>Comment puis-je me connecter et accéder Services Web de données matricielles de l’Ontario à l’aide de l’API d’ArcGIS PRO et de mon SIG local?</w:t>
        </w:r>
      </w:hyperlink>
      <w:r w:rsidRPr="00C731AD">
        <w:t xml:space="preserve"> et </w:t>
      </w:r>
      <w:hyperlink w:anchor="_How_do_I_5">
        <w:r w:rsidRPr="00C731AD">
          <w:rPr>
            <w:rStyle w:val="Hyperlink"/>
          </w:rPr>
          <w:t>Comment puis-je me connecter et accéder aux Services Web de données matricielles de l’Ontario à l’aide de mon SIG local et selon les normes du Consortium géospatial ouvert (Open Geospatial Consortium) et du Service de couverture Web (WCS)?</w:t>
        </w:r>
      </w:hyperlink>
    </w:p>
    <w:p w14:paraId="5BE0C221" w14:textId="77777777" w:rsidR="001C22C2" w:rsidRPr="00C731AD" w:rsidRDefault="001C22C2" w:rsidP="00E2374E">
      <w:pPr>
        <w:rPr>
          <w:b/>
          <w:bCs/>
        </w:rPr>
      </w:pPr>
    </w:p>
    <w:p w14:paraId="6C5CF785" w14:textId="77777777" w:rsidR="001C22C2" w:rsidRPr="00C731AD" w:rsidRDefault="001C22C2">
      <w:pPr>
        <w:spacing w:before="0" w:line="240" w:lineRule="auto"/>
        <w:rPr>
          <w:rFonts w:cs="Arial"/>
          <w:b/>
          <w:bCs/>
        </w:rPr>
      </w:pPr>
      <w:r w:rsidRPr="00C731AD">
        <w:rPr>
          <w:b/>
        </w:rPr>
        <w:t>Comment traiter ou analyser les services d’imagerie?</w:t>
      </w:r>
    </w:p>
    <w:p w14:paraId="6B7C2D4A" w14:textId="62FFF890" w:rsidR="001C22C2" w:rsidRPr="00C731AD" w:rsidRDefault="001C22C2" w:rsidP="001C22C2">
      <w:pPr>
        <w:pStyle w:val="BodyAccessibleTextMIRB"/>
        <w:rPr>
          <w:rFonts w:cs="Arial"/>
        </w:rPr>
      </w:pPr>
      <w:r w:rsidRPr="00C731AD">
        <w:rPr>
          <w:b/>
        </w:rPr>
        <w:lastRenderedPageBreak/>
        <w:t xml:space="preserve">La plupart des opérations s’effectuent de façon optimale en exécutant </w:t>
      </w:r>
      <w:r w:rsidRPr="00C731AD">
        <w:t>des</w:t>
      </w:r>
      <w:hyperlink w:anchor="SettingGeoprocessingExtents">
        <w:r w:rsidRPr="00C731AD">
          <w:rPr>
            <w:rStyle w:val="Hyperlink"/>
            <w:b/>
          </w:rPr>
          <w:t xml:space="preserve"> fonctions raster</w:t>
        </w:r>
      </w:hyperlink>
      <w:r w:rsidRPr="00C731AD">
        <w:rPr>
          <w:b/>
        </w:rPr>
        <w:t xml:space="preserve"> sur une </w:t>
      </w:r>
      <w:hyperlink w:anchor="_Setting_Geoprocessing_Extents">
        <w:r w:rsidRPr="00C731AD">
          <w:rPr>
            <w:rStyle w:val="Hyperlink"/>
            <w:b/>
          </w:rPr>
          <w:t>zone d’intérêt prédéfinie</w:t>
        </w:r>
      </w:hyperlink>
      <w:r w:rsidRPr="00C731AD">
        <w:rPr>
          <w:b/>
        </w:rPr>
        <w:t xml:space="preserve">. </w:t>
      </w:r>
      <w:bookmarkStart w:id="29" w:name="_Hlk115166895"/>
      <w:r w:rsidRPr="00C731AD">
        <w:t xml:space="preserve">Contrairement aux outils de </w:t>
      </w:r>
      <w:proofErr w:type="spellStart"/>
      <w:r w:rsidRPr="00C731AD">
        <w:t>géotraitement</w:t>
      </w:r>
      <w:proofErr w:type="spellEnd"/>
      <w:r w:rsidRPr="00C731AD">
        <w:t xml:space="preserve">, les fonctions raster traitent l’imagerie entièrement dans la mémoire du système. Cela accélère considérablement les temps de traitement en éliminant le goulot d’étranglement associé aux opérations de lecture et d’écriture du disque dur. </w:t>
      </w:r>
    </w:p>
    <w:p w14:paraId="15E25603" w14:textId="174DD2B9" w:rsidR="001C22C2" w:rsidRPr="00C731AD" w:rsidRDefault="001C22C2" w:rsidP="001C22C2">
      <w:pPr>
        <w:pStyle w:val="BodyAccessibleTextMIRB"/>
        <w:rPr>
          <w:rFonts w:cs="Arial"/>
        </w:rPr>
      </w:pPr>
      <w:r w:rsidRPr="00C731AD">
        <w:t xml:space="preserve">Il est important de noter que tous les services d’imagerie sont assujettis à une limite de 30 000 × 30 000 pixels pour tous les traitements effectués au moyen des fonctions raster. L’autorisation de fenêtres plus grandes surchargerait notre serveur. Il est possible d’effectuer des analyses sur de vastes superficies lorsque la carte est affichée à une petite échelle, mais les résultats refléteront la résolution beaucoup plus grossière de « l’imagerie d’ensemble ». Pour réaliser des analyses à grande échelle, effectuez un zoom jusqu’à une échelle de 1:10 000 ou plus détaillée. Veuillez consulter le tutoriel vidéo « Définir les étendues de </w:t>
      </w:r>
      <w:proofErr w:type="spellStart"/>
      <w:r w:rsidRPr="00C731AD">
        <w:t>géotraitement</w:t>
      </w:r>
      <w:proofErr w:type="spellEnd"/>
      <w:r w:rsidRPr="00C731AD">
        <w:t xml:space="preserve"> </w:t>
      </w:r>
      <w:hyperlink w:anchor="SettingGeoprocessingExtents">
        <w:r w:rsidRPr="00C731AD">
          <w:rPr>
            <w:rStyle w:val="Hyperlink"/>
          </w:rPr>
          <w:t>à l’aide de la fonction raster »</w:t>
        </w:r>
      </w:hyperlink>
      <w:r w:rsidRPr="00C731AD">
        <w:t xml:space="preserve"> (</w:t>
      </w:r>
      <w:proofErr w:type="spellStart"/>
      <w:r w:rsidRPr="00C731AD">
        <w:t>Settling</w:t>
      </w:r>
      <w:proofErr w:type="spellEnd"/>
      <w:r w:rsidRPr="00C731AD">
        <w:t xml:space="preserve"> </w:t>
      </w:r>
      <w:proofErr w:type="spellStart"/>
      <w:r w:rsidRPr="00C731AD">
        <w:t>geoprocessing</w:t>
      </w:r>
      <w:proofErr w:type="spellEnd"/>
      <w:r w:rsidRPr="00C731AD">
        <w:t xml:space="preserve"> </w:t>
      </w:r>
      <w:proofErr w:type="spellStart"/>
      <w:r w:rsidRPr="00C731AD">
        <w:t>extents</w:t>
      </w:r>
      <w:proofErr w:type="spellEnd"/>
      <w:r w:rsidRPr="00C731AD">
        <w:t xml:space="preserve"> raster </w:t>
      </w:r>
      <w:proofErr w:type="spellStart"/>
      <w:r w:rsidRPr="00C731AD">
        <w:t>function</w:t>
      </w:r>
      <w:proofErr w:type="spellEnd"/>
      <w:r w:rsidRPr="00C731AD">
        <w:t>)</w:t>
      </w:r>
      <w:hyperlink r:id="rId39" w:history="1">
        <w:r w:rsidRPr="00C731AD">
          <w:rPr>
            <w:rStyle w:val="Hyperlink"/>
          </w:rPr>
          <w:t xml:space="preserve"> qui se trouve dans le Guide de l’utilisateur</w:t>
        </w:r>
      </w:hyperlink>
      <w:r w:rsidRPr="00C731AD">
        <w:t xml:space="preserve"> des services de données matricielles et d’imagerie de l’IGO. Enfin, des analyses similaires, quoique limitées, peuvent également être réalisées avec ces services au moyen de certains logiciels autres que ceux d’Esri, comme QGIS. Ces méthodes sont également décrites dans le </w:t>
      </w:r>
      <w:hyperlink r:id="rId40" w:history="1">
        <w:r w:rsidRPr="00C731AD">
          <w:rPr>
            <w:rStyle w:val="Hyperlink"/>
          </w:rPr>
          <w:t>Guide de l’utilisateur</w:t>
        </w:r>
      </w:hyperlink>
      <w:r w:rsidRPr="00C731AD">
        <w:t>.</w:t>
      </w:r>
    </w:p>
    <w:p w14:paraId="270A7ABF" w14:textId="085C7266" w:rsidR="001C22C2" w:rsidRPr="00C731AD" w:rsidRDefault="001C22C2" w:rsidP="001C22C2">
      <w:pPr>
        <w:pStyle w:val="BodyAccessibleTextMIRB"/>
        <w:rPr>
          <w:rFonts w:cs="Arial"/>
        </w:rPr>
      </w:pPr>
      <w:r w:rsidRPr="00C731AD">
        <w:t xml:space="preserve">Vous pouvez également utiliser des outils de </w:t>
      </w:r>
      <w:proofErr w:type="spellStart"/>
      <w:r w:rsidRPr="00C731AD">
        <w:t>géotraitement</w:t>
      </w:r>
      <w:proofErr w:type="spellEnd"/>
      <w:r w:rsidRPr="00C731AD">
        <w:t xml:space="preserve"> avec les services d’imagerie. Toutefois, ces outils fonctionnent </w:t>
      </w:r>
      <w:proofErr w:type="gramStart"/>
      <w:r w:rsidRPr="00C731AD">
        <w:t xml:space="preserve">toujours </w:t>
      </w:r>
      <w:bookmarkEnd w:id="29"/>
      <w:r w:rsidRPr="00C731AD">
        <w:t xml:space="preserve"> à</w:t>
      </w:r>
      <w:proofErr w:type="gramEnd"/>
      <w:r w:rsidRPr="00C731AD">
        <w:t xml:space="preserve"> la résolution la plus précise disponible, et la limite de 30 000 pixels s’y applique également. Le tableau ci-dessous présente les répercussions géospatiales de cette limite sur les services d’imagerie selon différentes résolutions de pixels. </w:t>
      </w:r>
    </w:p>
    <w:tbl>
      <w:tblPr>
        <w:tblW w:w="7928" w:type="dxa"/>
        <w:tblCellMar>
          <w:left w:w="0" w:type="dxa"/>
          <w:right w:w="0" w:type="dxa"/>
        </w:tblCellMar>
        <w:tblLook w:val="0420" w:firstRow="1" w:lastRow="0" w:firstColumn="0" w:lastColumn="0" w:noHBand="0" w:noVBand="1"/>
      </w:tblPr>
      <w:tblGrid>
        <w:gridCol w:w="2684"/>
        <w:gridCol w:w="2693"/>
        <w:gridCol w:w="2551"/>
      </w:tblGrid>
      <w:tr w:rsidR="001C22C2" w:rsidRPr="00C731AD" w14:paraId="4ADFC54D" w14:textId="77777777" w:rsidTr="00D11B7F">
        <w:trPr>
          <w:trHeight w:val="303"/>
        </w:trPr>
        <w:tc>
          <w:tcPr>
            <w:tcW w:w="2684" w:type="dxa"/>
            <w:tcBorders>
              <w:top w:val="single" w:sz="8" w:space="0" w:color="FFFFFF"/>
              <w:left w:val="single" w:sz="8" w:space="0" w:color="FFFFFF"/>
              <w:bottom w:val="single" w:sz="24" w:space="0" w:color="FFFFFF"/>
              <w:right w:val="single" w:sz="8" w:space="0" w:color="FFFFFF"/>
            </w:tcBorders>
            <w:shd w:val="clear" w:color="auto" w:fill="4472C4"/>
            <w:tcMar>
              <w:top w:w="72" w:type="dxa"/>
              <w:left w:w="144" w:type="dxa"/>
              <w:bottom w:w="72" w:type="dxa"/>
              <w:right w:w="144" w:type="dxa"/>
            </w:tcMar>
            <w:hideMark/>
          </w:tcPr>
          <w:p w14:paraId="5813BA11" w14:textId="14E134F3" w:rsidR="001C22C2" w:rsidRPr="00C731AD" w:rsidRDefault="00C95A73" w:rsidP="00D11B7F">
            <w:pPr>
              <w:pStyle w:val="BodyAccessibleTextMIRB"/>
              <w:spacing w:after="0"/>
              <w:rPr>
                <w:rFonts w:cs="Arial"/>
                <w:b/>
                <w:bCs/>
                <w:color w:val="FBFBFB"/>
              </w:rPr>
            </w:pPr>
            <w:r w:rsidRPr="00C731AD">
              <w:rPr>
                <w:b/>
                <w:color w:val="FBFBFB"/>
              </w:rPr>
              <w:t>Produits</w:t>
            </w:r>
          </w:p>
        </w:tc>
        <w:tc>
          <w:tcPr>
            <w:tcW w:w="2693" w:type="dxa"/>
            <w:tcBorders>
              <w:top w:val="single" w:sz="8" w:space="0" w:color="FFFFFF"/>
              <w:left w:val="single" w:sz="8" w:space="0" w:color="FFFFFF"/>
              <w:bottom w:val="single" w:sz="24" w:space="0" w:color="FFFFFF"/>
              <w:right w:val="single" w:sz="8" w:space="0" w:color="FFFFFF"/>
            </w:tcBorders>
            <w:shd w:val="clear" w:color="auto" w:fill="4472C4"/>
            <w:tcMar>
              <w:top w:w="72" w:type="dxa"/>
              <w:left w:w="144" w:type="dxa"/>
              <w:bottom w:w="72" w:type="dxa"/>
              <w:right w:w="144" w:type="dxa"/>
            </w:tcMar>
            <w:hideMark/>
          </w:tcPr>
          <w:p w14:paraId="07D5FF5D" w14:textId="77777777" w:rsidR="001C22C2" w:rsidRPr="00C731AD" w:rsidRDefault="001C22C2" w:rsidP="00D11B7F">
            <w:pPr>
              <w:pStyle w:val="BodyAccessibleTextMIRB"/>
              <w:spacing w:after="0"/>
              <w:rPr>
                <w:rFonts w:cs="Arial"/>
                <w:color w:val="FBFBFB"/>
              </w:rPr>
            </w:pPr>
            <w:r w:rsidRPr="00C731AD">
              <w:rPr>
                <w:b/>
                <w:color w:val="FBFBFB"/>
              </w:rPr>
              <w:t>Taille de cellule à la résolution maximale</w:t>
            </w:r>
          </w:p>
        </w:tc>
        <w:tc>
          <w:tcPr>
            <w:tcW w:w="2551" w:type="dxa"/>
            <w:tcBorders>
              <w:top w:val="single" w:sz="8" w:space="0" w:color="FFFFFF"/>
              <w:left w:val="single" w:sz="8" w:space="0" w:color="FFFFFF"/>
              <w:bottom w:val="single" w:sz="24" w:space="0" w:color="FFFFFF"/>
              <w:right w:val="single" w:sz="8" w:space="0" w:color="FFFFFF"/>
            </w:tcBorders>
            <w:shd w:val="clear" w:color="auto" w:fill="4472C4"/>
            <w:tcMar>
              <w:top w:w="72" w:type="dxa"/>
              <w:left w:w="144" w:type="dxa"/>
              <w:bottom w:w="72" w:type="dxa"/>
              <w:right w:w="144" w:type="dxa"/>
            </w:tcMar>
            <w:hideMark/>
          </w:tcPr>
          <w:p w14:paraId="37B23674" w14:textId="77777777" w:rsidR="001C22C2" w:rsidRPr="00C731AD" w:rsidRDefault="001C22C2" w:rsidP="00D11B7F">
            <w:pPr>
              <w:pStyle w:val="BodyAccessibleTextMIRB"/>
              <w:spacing w:after="0"/>
              <w:rPr>
                <w:rFonts w:cs="Arial"/>
                <w:color w:val="FBFBFB"/>
              </w:rPr>
            </w:pPr>
            <w:r w:rsidRPr="00C731AD">
              <w:rPr>
                <w:b/>
                <w:color w:val="FBFBFB"/>
              </w:rPr>
              <w:t>Taille maximale de la fenêtre</w:t>
            </w:r>
          </w:p>
        </w:tc>
      </w:tr>
      <w:tr w:rsidR="001C22C2" w:rsidRPr="00C731AD" w14:paraId="71410FC5" w14:textId="77777777" w:rsidTr="00D11B7F">
        <w:trPr>
          <w:trHeight w:val="273"/>
        </w:trPr>
        <w:tc>
          <w:tcPr>
            <w:tcW w:w="2684" w:type="dxa"/>
            <w:tcBorders>
              <w:top w:val="single" w:sz="24" w:space="0" w:color="FFFFFF"/>
              <w:left w:val="single" w:sz="8" w:space="0" w:color="FFFFFF"/>
              <w:bottom w:val="single" w:sz="8" w:space="0" w:color="FFFFFF"/>
              <w:right w:val="single" w:sz="8" w:space="0" w:color="FFFFFF"/>
            </w:tcBorders>
            <w:shd w:val="clear" w:color="auto" w:fill="CFD5EA"/>
            <w:tcMar>
              <w:top w:w="72" w:type="dxa"/>
              <w:left w:w="144" w:type="dxa"/>
              <w:bottom w:w="72" w:type="dxa"/>
              <w:right w:w="144" w:type="dxa"/>
            </w:tcMar>
            <w:hideMark/>
          </w:tcPr>
          <w:p w14:paraId="05A0E78E" w14:textId="0EA619CB" w:rsidR="001C22C2" w:rsidRPr="00C731AD" w:rsidRDefault="00CE0223" w:rsidP="00D11B7F">
            <w:pPr>
              <w:pStyle w:val="BodyAccessibleTextMIRB"/>
              <w:spacing w:after="0"/>
              <w:rPr>
                <w:rFonts w:cs="Arial"/>
              </w:rPr>
            </w:pPr>
            <w:r w:rsidRPr="00C731AD">
              <w:rPr>
                <w:lang w:val="en-US"/>
              </w:rPr>
              <w:t xml:space="preserve">IGO </w:t>
            </w:r>
            <w:proofErr w:type="spellStart"/>
            <w:r w:rsidRPr="00C731AD">
              <w:rPr>
                <w:lang w:val="en-US"/>
              </w:rPr>
              <w:t>orthophotographie</w:t>
            </w:r>
            <w:proofErr w:type="spellEnd"/>
          </w:p>
        </w:tc>
        <w:tc>
          <w:tcPr>
            <w:tcW w:w="2693" w:type="dxa"/>
            <w:tcBorders>
              <w:top w:val="single" w:sz="24" w:space="0" w:color="FFFFFF"/>
              <w:left w:val="single" w:sz="8" w:space="0" w:color="FFFFFF"/>
              <w:bottom w:val="single" w:sz="8" w:space="0" w:color="FFFFFF"/>
              <w:right w:val="single" w:sz="8" w:space="0" w:color="FFFFFF"/>
            </w:tcBorders>
            <w:shd w:val="clear" w:color="auto" w:fill="CFD5EA"/>
            <w:tcMar>
              <w:top w:w="72" w:type="dxa"/>
              <w:left w:w="144" w:type="dxa"/>
              <w:bottom w:w="72" w:type="dxa"/>
              <w:right w:w="144" w:type="dxa"/>
            </w:tcMar>
            <w:hideMark/>
          </w:tcPr>
          <w:p w14:paraId="08DFD821" w14:textId="77777777" w:rsidR="001C22C2" w:rsidRPr="00C731AD" w:rsidRDefault="001C22C2" w:rsidP="00D11B7F">
            <w:pPr>
              <w:pStyle w:val="BodyAccessibleTextMIRB"/>
              <w:spacing w:after="0"/>
              <w:rPr>
                <w:rFonts w:cs="Arial"/>
              </w:rPr>
            </w:pPr>
            <w:r w:rsidRPr="00C731AD">
              <w:rPr>
                <w:lang w:val="en-US"/>
              </w:rPr>
              <w:t>16 cm</w:t>
            </w:r>
          </w:p>
        </w:tc>
        <w:tc>
          <w:tcPr>
            <w:tcW w:w="2551" w:type="dxa"/>
            <w:tcBorders>
              <w:top w:val="single" w:sz="24" w:space="0" w:color="FFFFFF"/>
              <w:left w:val="single" w:sz="8" w:space="0" w:color="FFFFFF"/>
              <w:bottom w:val="single" w:sz="8" w:space="0" w:color="FFFFFF"/>
              <w:right w:val="single" w:sz="8" w:space="0" w:color="FFFFFF"/>
            </w:tcBorders>
            <w:shd w:val="clear" w:color="auto" w:fill="CFD5EA"/>
            <w:tcMar>
              <w:top w:w="72" w:type="dxa"/>
              <w:left w:w="144" w:type="dxa"/>
              <w:bottom w:w="72" w:type="dxa"/>
              <w:right w:w="144" w:type="dxa"/>
            </w:tcMar>
            <w:hideMark/>
          </w:tcPr>
          <w:p w14:paraId="0E731D8B" w14:textId="77777777" w:rsidR="001C22C2" w:rsidRPr="00C731AD" w:rsidRDefault="001C22C2" w:rsidP="00D11B7F">
            <w:pPr>
              <w:pStyle w:val="BodyAccessibleTextMIRB"/>
              <w:spacing w:after="0"/>
              <w:rPr>
                <w:rFonts w:cs="Arial"/>
              </w:rPr>
            </w:pPr>
            <w:r w:rsidRPr="00C731AD">
              <w:rPr>
                <w:lang w:val="en-US"/>
              </w:rPr>
              <w:t>4.8 km x 4.8 km</w:t>
            </w:r>
          </w:p>
        </w:tc>
      </w:tr>
      <w:tr w:rsidR="001C22C2" w:rsidRPr="00C731AD" w14:paraId="2A66B703" w14:textId="77777777" w:rsidTr="00D11B7F">
        <w:trPr>
          <w:trHeight w:val="125"/>
        </w:trPr>
        <w:tc>
          <w:tcPr>
            <w:tcW w:w="2684" w:type="dxa"/>
            <w:tcBorders>
              <w:top w:val="single" w:sz="8" w:space="0" w:color="FFFFFF"/>
              <w:left w:val="single" w:sz="8" w:space="0" w:color="FFFFFF"/>
              <w:bottom w:val="single" w:sz="8" w:space="0" w:color="FFFFFF"/>
              <w:right w:val="single" w:sz="8" w:space="0" w:color="FFFFFF"/>
            </w:tcBorders>
            <w:shd w:val="clear" w:color="auto" w:fill="E9EBF5"/>
            <w:tcMar>
              <w:top w:w="72" w:type="dxa"/>
              <w:left w:w="144" w:type="dxa"/>
              <w:bottom w:w="72" w:type="dxa"/>
              <w:right w:w="144" w:type="dxa"/>
            </w:tcMar>
            <w:hideMark/>
          </w:tcPr>
          <w:p w14:paraId="6806F432" w14:textId="177EE441" w:rsidR="001C22C2" w:rsidRPr="00C731AD" w:rsidRDefault="001C22C2" w:rsidP="00D11B7F">
            <w:pPr>
              <w:pStyle w:val="BodyAccessibleTextMIRB"/>
              <w:spacing w:after="0"/>
              <w:rPr>
                <w:rFonts w:cs="Arial"/>
              </w:rPr>
            </w:pPr>
            <w:r w:rsidRPr="00C731AD">
              <w:rPr>
                <w:lang w:val="en-US"/>
              </w:rPr>
              <w:t xml:space="preserve">FRI T1 </w:t>
            </w:r>
            <w:proofErr w:type="spellStart"/>
            <w:r w:rsidRPr="00C731AD">
              <w:rPr>
                <w:lang w:val="en-US"/>
              </w:rPr>
              <w:t>orthophotographie</w:t>
            </w:r>
            <w:proofErr w:type="spellEnd"/>
          </w:p>
        </w:tc>
        <w:tc>
          <w:tcPr>
            <w:tcW w:w="2693" w:type="dxa"/>
            <w:tcBorders>
              <w:top w:val="single" w:sz="8" w:space="0" w:color="FFFFFF"/>
              <w:left w:val="single" w:sz="8" w:space="0" w:color="FFFFFF"/>
              <w:bottom w:val="single" w:sz="8" w:space="0" w:color="FFFFFF"/>
              <w:right w:val="single" w:sz="8" w:space="0" w:color="FFFFFF"/>
            </w:tcBorders>
            <w:shd w:val="clear" w:color="auto" w:fill="E9EBF5"/>
            <w:tcMar>
              <w:top w:w="72" w:type="dxa"/>
              <w:left w:w="144" w:type="dxa"/>
              <w:bottom w:w="72" w:type="dxa"/>
              <w:right w:w="144" w:type="dxa"/>
            </w:tcMar>
            <w:hideMark/>
          </w:tcPr>
          <w:p w14:paraId="6DD31746" w14:textId="77777777" w:rsidR="001C22C2" w:rsidRPr="00C731AD" w:rsidRDefault="001C22C2" w:rsidP="00D11B7F">
            <w:pPr>
              <w:pStyle w:val="BodyAccessibleTextMIRB"/>
              <w:spacing w:after="0"/>
              <w:rPr>
                <w:rFonts w:cs="Arial"/>
              </w:rPr>
            </w:pPr>
            <w:r w:rsidRPr="00C731AD">
              <w:rPr>
                <w:lang w:val="en-US"/>
              </w:rPr>
              <w:t>40 cm</w:t>
            </w:r>
          </w:p>
        </w:tc>
        <w:tc>
          <w:tcPr>
            <w:tcW w:w="2551" w:type="dxa"/>
            <w:tcBorders>
              <w:top w:val="single" w:sz="8" w:space="0" w:color="FFFFFF"/>
              <w:left w:val="single" w:sz="8" w:space="0" w:color="FFFFFF"/>
              <w:bottom w:val="single" w:sz="8" w:space="0" w:color="FFFFFF"/>
              <w:right w:val="single" w:sz="8" w:space="0" w:color="FFFFFF"/>
            </w:tcBorders>
            <w:shd w:val="clear" w:color="auto" w:fill="E9EBF5"/>
            <w:tcMar>
              <w:top w:w="72" w:type="dxa"/>
              <w:left w:w="144" w:type="dxa"/>
              <w:bottom w:w="72" w:type="dxa"/>
              <w:right w:w="144" w:type="dxa"/>
            </w:tcMar>
            <w:hideMark/>
          </w:tcPr>
          <w:p w14:paraId="5630D4F6" w14:textId="77777777" w:rsidR="001C22C2" w:rsidRPr="00C731AD" w:rsidRDefault="001C22C2" w:rsidP="00D11B7F">
            <w:pPr>
              <w:pStyle w:val="BodyAccessibleTextMIRB"/>
              <w:spacing w:after="0"/>
              <w:rPr>
                <w:rFonts w:cs="Arial"/>
              </w:rPr>
            </w:pPr>
            <w:r w:rsidRPr="00C731AD">
              <w:rPr>
                <w:lang w:val="en-US"/>
              </w:rPr>
              <w:t>12 km x 12 km</w:t>
            </w:r>
          </w:p>
        </w:tc>
      </w:tr>
      <w:tr w:rsidR="001C22C2" w:rsidRPr="00C731AD" w14:paraId="19765B4E" w14:textId="77777777" w:rsidTr="00D11B7F">
        <w:trPr>
          <w:trHeight w:val="24"/>
        </w:trPr>
        <w:tc>
          <w:tcPr>
            <w:tcW w:w="2684" w:type="dxa"/>
            <w:tcBorders>
              <w:top w:val="single" w:sz="8" w:space="0" w:color="FFFFFF"/>
              <w:left w:val="single" w:sz="8" w:space="0" w:color="FFFFFF"/>
              <w:bottom w:val="single" w:sz="8" w:space="0" w:color="FFFFFF"/>
              <w:right w:val="single" w:sz="8" w:space="0" w:color="FFFFFF"/>
            </w:tcBorders>
            <w:shd w:val="clear" w:color="auto" w:fill="CFD5EA"/>
            <w:tcMar>
              <w:top w:w="72" w:type="dxa"/>
              <w:left w:w="144" w:type="dxa"/>
              <w:bottom w:w="72" w:type="dxa"/>
              <w:right w:w="144" w:type="dxa"/>
            </w:tcMar>
            <w:hideMark/>
          </w:tcPr>
          <w:p w14:paraId="4187B92B" w14:textId="07B269D6" w:rsidR="001C22C2" w:rsidRPr="00C731AD" w:rsidRDefault="001C22C2" w:rsidP="00D11B7F">
            <w:pPr>
              <w:pStyle w:val="BodyAccessibleTextMIRB"/>
              <w:spacing w:after="0"/>
              <w:rPr>
                <w:rFonts w:cs="Arial"/>
              </w:rPr>
            </w:pPr>
            <w:r w:rsidRPr="00C731AD">
              <w:rPr>
                <w:lang w:val="en-US"/>
              </w:rPr>
              <w:t xml:space="preserve">FRI T2 </w:t>
            </w:r>
            <w:proofErr w:type="spellStart"/>
            <w:r w:rsidRPr="00C731AD">
              <w:rPr>
                <w:lang w:val="en-US"/>
              </w:rPr>
              <w:t>orthophotographie</w:t>
            </w:r>
            <w:proofErr w:type="spellEnd"/>
          </w:p>
        </w:tc>
        <w:tc>
          <w:tcPr>
            <w:tcW w:w="2693" w:type="dxa"/>
            <w:tcBorders>
              <w:top w:val="single" w:sz="8" w:space="0" w:color="FFFFFF"/>
              <w:left w:val="single" w:sz="8" w:space="0" w:color="FFFFFF"/>
              <w:bottom w:val="single" w:sz="8" w:space="0" w:color="FFFFFF"/>
              <w:right w:val="single" w:sz="8" w:space="0" w:color="FFFFFF"/>
            </w:tcBorders>
            <w:shd w:val="clear" w:color="auto" w:fill="CFD5EA"/>
            <w:tcMar>
              <w:top w:w="72" w:type="dxa"/>
              <w:left w:w="144" w:type="dxa"/>
              <w:bottom w:w="72" w:type="dxa"/>
              <w:right w:w="144" w:type="dxa"/>
            </w:tcMar>
            <w:hideMark/>
          </w:tcPr>
          <w:p w14:paraId="0ED7809D" w14:textId="77777777" w:rsidR="001C22C2" w:rsidRPr="00C731AD" w:rsidRDefault="001C22C2" w:rsidP="00D11B7F">
            <w:pPr>
              <w:pStyle w:val="BodyAccessibleTextMIRB"/>
              <w:spacing w:after="0"/>
              <w:rPr>
                <w:rFonts w:cs="Arial"/>
              </w:rPr>
            </w:pPr>
            <w:r w:rsidRPr="00C731AD">
              <w:rPr>
                <w:lang w:val="en-US"/>
              </w:rPr>
              <w:t>20 cm</w:t>
            </w:r>
          </w:p>
        </w:tc>
        <w:tc>
          <w:tcPr>
            <w:tcW w:w="2551" w:type="dxa"/>
            <w:tcBorders>
              <w:top w:val="single" w:sz="8" w:space="0" w:color="FFFFFF"/>
              <w:left w:val="single" w:sz="8" w:space="0" w:color="FFFFFF"/>
              <w:bottom w:val="single" w:sz="8" w:space="0" w:color="FFFFFF"/>
              <w:right w:val="single" w:sz="8" w:space="0" w:color="FFFFFF"/>
            </w:tcBorders>
            <w:shd w:val="clear" w:color="auto" w:fill="CFD5EA"/>
            <w:tcMar>
              <w:top w:w="72" w:type="dxa"/>
              <w:left w:w="144" w:type="dxa"/>
              <w:bottom w:w="72" w:type="dxa"/>
              <w:right w:w="144" w:type="dxa"/>
            </w:tcMar>
            <w:hideMark/>
          </w:tcPr>
          <w:p w14:paraId="7C6DC047" w14:textId="77777777" w:rsidR="001C22C2" w:rsidRPr="00C731AD" w:rsidRDefault="001C22C2" w:rsidP="00D11B7F">
            <w:pPr>
              <w:pStyle w:val="BodyAccessibleTextMIRB"/>
              <w:spacing w:after="0"/>
              <w:rPr>
                <w:rFonts w:cs="Arial"/>
              </w:rPr>
            </w:pPr>
            <w:r w:rsidRPr="00C731AD">
              <w:rPr>
                <w:lang w:val="en-US"/>
              </w:rPr>
              <w:t>6 km x 6 km</w:t>
            </w:r>
          </w:p>
        </w:tc>
      </w:tr>
      <w:tr w:rsidR="001C22C2" w:rsidRPr="00C731AD" w14:paraId="76080405" w14:textId="77777777" w:rsidTr="00D11B7F">
        <w:trPr>
          <w:trHeight w:val="247"/>
        </w:trPr>
        <w:tc>
          <w:tcPr>
            <w:tcW w:w="2684" w:type="dxa"/>
            <w:tcBorders>
              <w:top w:val="single" w:sz="8" w:space="0" w:color="FFFFFF"/>
              <w:left w:val="single" w:sz="8" w:space="0" w:color="FFFFFF"/>
              <w:bottom w:val="single" w:sz="8" w:space="0" w:color="FFFFFF"/>
              <w:right w:val="single" w:sz="8" w:space="0" w:color="FFFFFF"/>
            </w:tcBorders>
            <w:shd w:val="clear" w:color="auto" w:fill="E9EBF5"/>
            <w:tcMar>
              <w:top w:w="72" w:type="dxa"/>
              <w:left w:w="144" w:type="dxa"/>
              <w:bottom w:w="72" w:type="dxa"/>
              <w:right w:w="144" w:type="dxa"/>
            </w:tcMar>
            <w:hideMark/>
          </w:tcPr>
          <w:p w14:paraId="6C998E62" w14:textId="77777777" w:rsidR="001C22C2" w:rsidRPr="00C731AD" w:rsidRDefault="001C22C2" w:rsidP="00D11B7F">
            <w:pPr>
              <w:pStyle w:val="BodyAccessibleTextMIRB"/>
              <w:spacing w:after="0"/>
              <w:rPr>
                <w:rFonts w:cs="Arial"/>
              </w:rPr>
            </w:pPr>
            <w:r w:rsidRPr="00C731AD">
              <w:rPr>
                <w:lang w:val="en-US"/>
              </w:rPr>
              <w:t>LiDAR</w:t>
            </w:r>
          </w:p>
        </w:tc>
        <w:tc>
          <w:tcPr>
            <w:tcW w:w="2693" w:type="dxa"/>
            <w:tcBorders>
              <w:top w:val="single" w:sz="8" w:space="0" w:color="FFFFFF"/>
              <w:left w:val="single" w:sz="8" w:space="0" w:color="FFFFFF"/>
              <w:bottom w:val="single" w:sz="8" w:space="0" w:color="FFFFFF"/>
              <w:right w:val="single" w:sz="8" w:space="0" w:color="FFFFFF"/>
            </w:tcBorders>
            <w:shd w:val="clear" w:color="auto" w:fill="E9EBF5"/>
            <w:tcMar>
              <w:top w:w="72" w:type="dxa"/>
              <w:left w:w="144" w:type="dxa"/>
              <w:bottom w:w="72" w:type="dxa"/>
              <w:right w:w="144" w:type="dxa"/>
            </w:tcMar>
            <w:hideMark/>
          </w:tcPr>
          <w:p w14:paraId="59F837A4" w14:textId="77777777" w:rsidR="001C22C2" w:rsidRPr="00C731AD" w:rsidRDefault="001C22C2" w:rsidP="00D11B7F">
            <w:pPr>
              <w:pStyle w:val="BodyAccessibleTextMIRB"/>
              <w:spacing w:after="0"/>
              <w:rPr>
                <w:rFonts w:cs="Arial"/>
              </w:rPr>
            </w:pPr>
            <w:r w:rsidRPr="00C731AD">
              <w:rPr>
                <w:lang w:val="en-US"/>
              </w:rPr>
              <w:t>50 cm</w:t>
            </w:r>
          </w:p>
        </w:tc>
        <w:tc>
          <w:tcPr>
            <w:tcW w:w="2551" w:type="dxa"/>
            <w:tcBorders>
              <w:top w:val="single" w:sz="8" w:space="0" w:color="FFFFFF"/>
              <w:left w:val="single" w:sz="8" w:space="0" w:color="FFFFFF"/>
              <w:bottom w:val="single" w:sz="8" w:space="0" w:color="FFFFFF"/>
              <w:right w:val="single" w:sz="8" w:space="0" w:color="FFFFFF"/>
            </w:tcBorders>
            <w:shd w:val="clear" w:color="auto" w:fill="E9EBF5"/>
            <w:tcMar>
              <w:top w:w="72" w:type="dxa"/>
              <w:left w:w="144" w:type="dxa"/>
              <w:bottom w:w="72" w:type="dxa"/>
              <w:right w:w="144" w:type="dxa"/>
            </w:tcMar>
            <w:hideMark/>
          </w:tcPr>
          <w:p w14:paraId="227B7A1A" w14:textId="77777777" w:rsidR="001C22C2" w:rsidRPr="00C731AD" w:rsidRDefault="001C22C2" w:rsidP="00D11B7F">
            <w:pPr>
              <w:pStyle w:val="BodyAccessibleTextMIRB"/>
              <w:spacing w:after="0"/>
              <w:rPr>
                <w:rFonts w:cs="Arial"/>
              </w:rPr>
            </w:pPr>
            <w:r w:rsidRPr="00C731AD">
              <w:rPr>
                <w:lang w:val="en-US"/>
              </w:rPr>
              <w:t>15 km x 15 km</w:t>
            </w:r>
          </w:p>
        </w:tc>
      </w:tr>
    </w:tbl>
    <w:p w14:paraId="2C8F2615" w14:textId="77777777" w:rsidR="001C22C2" w:rsidRPr="00C731AD" w:rsidRDefault="001C22C2" w:rsidP="001C22C2">
      <w:pPr>
        <w:pStyle w:val="BodyAccessibleTextMIRB"/>
        <w:rPr>
          <w:rFonts w:cs="Arial"/>
        </w:rPr>
      </w:pPr>
    </w:p>
    <w:p w14:paraId="4F8A0C97" w14:textId="52200293" w:rsidR="00C334EA" w:rsidRPr="00D119BA" w:rsidRDefault="00235A9B" w:rsidP="00D119BA">
      <w:pPr>
        <w:pStyle w:val="Heading1"/>
        <w:rPr>
          <w:rFonts w:cs="Arial"/>
          <w:sz w:val="32"/>
          <w:szCs w:val="32"/>
        </w:rPr>
      </w:pPr>
      <w:bookmarkStart w:id="30" w:name="_Toc236132696"/>
      <w:r w:rsidRPr="00C731AD">
        <w:t>Commander l’imagerie</w:t>
      </w:r>
      <w:bookmarkEnd w:id="30"/>
      <w:r w:rsidRPr="00C731AD">
        <w:t xml:space="preserve"> </w:t>
      </w:r>
      <w:bookmarkEnd w:id="25"/>
    </w:p>
    <w:p w14:paraId="5D807685" w14:textId="0737C63B" w:rsidR="00471080" w:rsidRPr="00C731AD" w:rsidRDefault="00E2374E" w:rsidP="002E7C92">
      <w:pPr>
        <w:rPr>
          <w:rFonts w:cs="Arial"/>
        </w:rPr>
      </w:pPr>
      <w:r w:rsidRPr="00C731AD">
        <w:rPr>
          <w:color w:val="auto"/>
          <w:shd w:val="clear" w:color="auto" w:fill="FFFFFF"/>
        </w:rPr>
        <w:t xml:space="preserve">In May of 2025, Information géospatiale de l'Ontario </w:t>
      </w:r>
      <w:r w:rsidR="00933BE7" w:rsidRPr="00C731AD">
        <w:rPr>
          <w:color w:val="auto"/>
          <w:shd w:val="clear" w:color="auto" w:fill="FFFFFF"/>
        </w:rPr>
        <w:t>a lancé</w:t>
      </w:r>
      <w:r w:rsidRPr="00C731AD">
        <w:rPr>
          <w:color w:val="auto"/>
          <w:shd w:val="clear" w:color="auto" w:fill="FFFFFF"/>
        </w:rPr>
        <w:t xml:space="preserve"> </w:t>
      </w:r>
      <w:hyperlink r:id="rId41" w:history="1">
        <w:r w:rsidRPr="00C731AD">
          <w:rPr>
            <w:rStyle w:val="Hyperlink"/>
            <w:rFonts w:ascii="Arial" w:hAnsi="Arial"/>
          </w:rPr>
          <w:t>Commande d’imagerie d’Information géospatiale de l’Ontario</w:t>
        </w:r>
      </w:hyperlink>
      <w:r w:rsidRPr="00C731AD">
        <w:rPr>
          <w:color w:val="auto"/>
          <w:shd w:val="clear" w:color="auto" w:fill="FFFFFF"/>
        </w:rPr>
        <w:t xml:space="preserve">. Cette application permet aux utilisateurs de sélectionner les tuiles qui les intéressent, d’exporter cette sélection dans un fichier CSV ou TXT contenant le nom des tuiles, puis de soumettre ce fichier accompagné de leur nom et de leurs coordonnées afin de recevoir leur commande. L’application permet également de filtrer les données par cycle d’acquisition, d’importer un fichier shapefile pour faciliter la sélection et de choisir entre l’imagerie en qualité intégrale et l’imagerie compressée. </w:t>
      </w:r>
    </w:p>
    <w:p w14:paraId="4D5FDF3E" w14:textId="77777777" w:rsidR="00E2374E" w:rsidRPr="00C731AD" w:rsidRDefault="00E2374E" w:rsidP="004220E7">
      <w:pPr>
        <w:pStyle w:val="NoSpacing"/>
        <w:rPr>
          <w:rFonts w:cs="Arial"/>
        </w:rPr>
      </w:pPr>
    </w:p>
    <w:p w14:paraId="41BD87E8" w14:textId="56971E7F" w:rsidR="004220E7" w:rsidRPr="00C731AD" w:rsidRDefault="00C334EA" w:rsidP="00BA5A22">
      <w:pPr>
        <w:pStyle w:val="NoSpacing"/>
      </w:pPr>
      <w:r w:rsidRPr="00C731AD">
        <w:t>En raison de la taille des fichiers d’imagerie, il peut être impossible de télécharger votre commande directement. Selon le volume des données commandées, les tuiles seront soit mises à votre disposition sur un serveur FTP aux fins de téléchargement, soit expédiées sur un support physique.</w:t>
      </w:r>
      <w:bookmarkStart w:id="31" w:name="_Toc38541525"/>
    </w:p>
    <w:p w14:paraId="09537F1F" w14:textId="77777777" w:rsidR="00C22A01" w:rsidRPr="00C731AD" w:rsidRDefault="00C22A01" w:rsidP="00D119BA"/>
    <w:p w14:paraId="3EB4D25B" w14:textId="77777777" w:rsidR="00C22A01" w:rsidRPr="00C731AD" w:rsidRDefault="00C22A01" w:rsidP="00D119BA"/>
    <w:p w14:paraId="48E631FF" w14:textId="77777777" w:rsidR="00C22A01" w:rsidRPr="00C731AD" w:rsidRDefault="00C22A01" w:rsidP="00D119BA"/>
    <w:p w14:paraId="503FF41E" w14:textId="77777777" w:rsidR="00C22A01" w:rsidRPr="00C731AD" w:rsidRDefault="00C22A01" w:rsidP="00D119BA"/>
    <w:p w14:paraId="4C86E64D" w14:textId="77777777" w:rsidR="00C22A01" w:rsidRPr="00C731AD" w:rsidRDefault="00C22A01" w:rsidP="00D119BA"/>
    <w:p w14:paraId="59E2A530" w14:textId="77777777" w:rsidR="00C22A01" w:rsidRPr="00C731AD" w:rsidRDefault="00C22A01" w:rsidP="00D119BA"/>
    <w:p w14:paraId="71608C70" w14:textId="77777777" w:rsidR="00C22A01" w:rsidRPr="00C731AD" w:rsidRDefault="00C22A01" w:rsidP="00D119BA"/>
    <w:p w14:paraId="208A1433" w14:textId="77777777" w:rsidR="00C22A01" w:rsidRPr="00C731AD" w:rsidRDefault="00C22A01" w:rsidP="00D119BA"/>
    <w:p w14:paraId="60B43844" w14:textId="77777777" w:rsidR="00C22A01" w:rsidRPr="00C731AD" w:rsidRDefault="00C22A01" w:rsidP="00D119BA"/>
    <w:p w14:paraId="221071F2" w14:textId="77777777" w:rsidR="00C22A01" w:rsidRPr="00C731AD" w:rsidRDefault="00C22A01" w:rsidP="00D119BA"/>
    <w:p w14:paraId="72E2369E" w14:textId="77777777" w:rsidR="00C22A01" w:rsidRPr="00C731AD" w:rsidRDefault="00C22A01" w:rsidP="00D119BA"/>
    <w:p w14:paraId="761BB730" w14:textId="77777777" w:rsidR="00851C0E" w:rsidRPr="00C731AD" w:rsidRDefault="00851C0E" w:rsidP="00D119BA"/>
    <w:p w14:paraId="17E8B194" w14:textId="267F20D8" w:rsidR="00874A91" w:rsidRPr="00C731AD" w:rsidRDefault="00874A91" w:rsidP="004220E7">
      <w:pPr>
        <w:pStyle w:val="Heading1"/>
      </w:pPr>
      <w:bookmarkStart w:id="32" w:name="_Toc236132697"/>
      <w:r w:rsidRPr="00C731AD">
        <w:lastRenderedPageBreak/>
        <w:t>Annexe A : Instructions de configuration des images stéréoscopiques</w:t>
      </w:r>
      <w:bookmarkEnd w:id="31"/>
      <w:bookmarkEnd w:id="32"/>
    </w:p>
    <w:p w14:paraId="4D42A946" w14:textId="3DF0384F" w:rsidR="00936A47" w:rsidRPr="00C731AD" w:rsidRDefault="00874A91" w:rsidP="007040C3">
      <w:pPr>
        <w:rPr>
          <w:rFonts w:cs="Arial"/>
        </w:rPr>
      </w:pPr>
      <w:r w:rsidRPr="00C731AD">
        <w:t>Les images stéréoscopiques peuvent être visualisées en 2D; toutefois, pour les afficher en 3D comme prévu, un matériel et un logiciel spécialisés sont nécessaires. Les solutions prises en charge peuvent comprendre du matériel compatible de visualisation 3D, des lunettes de visualisation ainsi qu’un logiciel permettant la visualisation et l’analyse des images stéréoscopiques. Selon la solution retenue, des licences supplémentaires ou des extensions logicielles peuvent être requises.</w:t>
      </w:r>
    </w:p>
    <w:p w14:paraId="44E3F0A9" w14:textId="3D88974C" w:rsidR="00874A91" w:rsidRPr="00C731AD" w:rsidRDefault="00874A91" w:rsidP="003855AF">
      <w:pPr>
        <w:pStyle w:val="Heading2"/>
        <w:rPr>
          <w:rFonts w:cs="Arial"/>
        </w:rPr>
      </w:pPr>
      <w:bookmarkStart w:id="33" w:name="_Toc20904513"/>
      <w:bookmarkStart w:id="34" w:name="_Toc236132698"/>
      <w:r w:rsidRPr="00C731AD">
        <w:t>Modification des fichiers SUP (IRF, images d’IGO prises entre 2013 et 2017)</w:t>
      </w:r>
      <w:bookmarkEnd w:id="33"/>
      <w:bookmarkEnd w:id="34"/>
    </w:p>
    <w:p w14:paraId="77946E8A" w14:textId="77777777" w:rsidR="00874A91" w:rsidRPr="00C731AD" w:rsidRDefault="00874A91" w:rsidP="00874A91">
      <w:pPr>
        <w:pStyle w:val="ListParagraph"/>
        <w:numPr>
          <w:ilvl w:val="0"/>
          <w:numId w:val="5"/>
        </w:numPr>
        <w:spacing w:before="0" w:after="120" w:line="240" w:lineRule="auto"/>
        <w:rPr>
          <w:rFonts w:cs="Arial"/>
        </w:rPr>
      </w:pPr>
      <w:r w:rsidRPr="00C731AD">
        <w:t xml:space="preserve">SOCET SET utilise les fichiers. sup (BAE </w:t>
      </w:r>
      <w:proofErr w:type="spellStart"/>
      <w:r w:rsidRPr="00C731AD">
        <w:t>Systems</w:t>
      </w:r>
      <w:proofErr w:type="spellEnd"/>
      <w:r w:rsidRPr="00C731AD">
        <w:t>)</w:t>
      </w:r>
    </w:p>
    <w:p w14:paraId="14619A99" w14:textId="5BC91D3A" w:rsidR="00874A91" w:rsidRPr="00C731AD" w:rsidRDefault="00874A91" w:rsidP="00874A91">
      <w:pPr>
        <w:pStyle w:val="ListParagraph"/>
        <w:numPr>
          <w:ilvl w:val="0"/>
          <w:numId w:val="5"/>
        </w:numPr>
        <w:spacing w:before="0" w:after="120" w:line="240" w:lineRule="auto"/>
        <w:rPr>
          <w:rFonts w:cs="Arial"/>
        </w:rPr>
      </w:pPr>
      <w:r w:rsidRPr="00C731AD">
        <w:t xml:space="preserve">La prise en charge native par </w:t>
      </w:r>
      <w:proofErr w:type="spellStart"/>
      <w:r w:rsidRPr="00C731AD">
        <w:t>ArcMap</w:t>
      </w:r>
      <w:proofErr w:type="spellEnd"/>
      <w:r w:rsidRPr="00C731AD">
        <w:t xml:space="preserve"> a pris fin à compter de la version 10.2. ArcGIS Pro prend en charge les fichiers. sup.</w:t>
      </w:r>
    </w:p>
    <w:p w14:paraId="7F7499CC" w14:textId="77777777" w:rsidR="00874A91" w:rsidRPr="00C731AD" w:rsidRDefault="00874A91" w:rsidP="00874A91">
      <w:pPr>
        <w:pStyle w:val="ListParagraph"/>
        <w:numPr>
          <w:ilvl w:val="0"/>
          <w:numId w:val="5"/>
        </w:numPr>
        <w:spacing w:before="0" w:after="120" w:line="240" w:lineRule="auto"/>
        <w:rPr>
          <w:rFonts w:cs="Arial"/>
        </w:rPr>
      </w:pPr>
      <w:r w:rsidRPr="00C731AD">
        <w:t>Les fichiers. sup peuvent être ouverts dans un éditeur de texte et les chemins d’accès peuvent être modifiés afin de correspondre à l’emplacement où les données sont stockées chez l’utilisateur.</w:t>
      </w:r>
    </w:p>
    <w:p w14:paraId="373D2C7C" w14:textId="4609D1BC" w:rsidR="00874A91" w:rsidRPr="00C731AD" w:rsidRDefault="00874A91" w:rsidP="003855AF">
      <w:pPr>
        <w:pStyle w:val="Heading2"/>
        <w:rPr>
          <w:rFonts w:cs="Arial"/>
        </w:rPr>
      </w:pPr>
      <w:bookmarkStart w:id="35" w:name="_Toc20904514"/>
      <w:bookmarkStart w:id="36" w:name="_Toc236132699"/>
      <w:r w:rsidRPr="00C731AD">
        <w:t>Modification des modèles stéréoscopiques ISAT (SWOOP2010, images d’IGO captées entre 2018 et 2025)</w:t>
      </w:r>
      <w:bookmarkEnd w:id="35"/>
      <w:bookmarkEnd w:id="36"/>
    </w:p>
    <w:p w14:paraId="40E050D0" w14:textId="605960B0" w:rsidR="00874A91" w:rsidRPr="00C731AD" w:rsidRDefault="00874A91" w:rsidP="00874A91">
      <w:pPr>
        <w:pStyle w:val="ListParagraph"/>
        <w:numPr>
          <w:ilvl w:val="0"/>
          <w:numId w:val="6"/>
        </w:numPr>
        <w:spacing w:before="0" w:after="120" w:line="240" w:lineRule="auto"/>
        <w:rPr>
          <w:rFonts w:cs="Arial"/>
        </w:rPr>
      </w:pPr>
      <w:r w:rsidRPr="00C731AD">
        <w:t>ISAT est un format composé de plusieurs fichiers. Un dossier contient des fichiers texte portant des noms fixes (sans extension); le nom du dossier correspond au nom du modèle stéréoscopique. Chaque modèle stéréoscopique correspond à un polygone de triangulation aérienne de 20 km et est associé à un ensemble de tuiles d’images stéréoscopiques.</w:t>
      </w:r>
    </w:p>
    <w:p w14:paraId="78890524" w14:textId="77777777" w:rsidR="00874A91" w:rsidRPr="00C731AD" w:rsidRDefault="00874A91" w:rsidP="00874A91">
      <w:pPr>
        <w:pStyle w:val="ListParagraph"/>
        <w:numPr>
          <w:ilvl w:val="0"/>
          <w:numId w:val="6"/>
        </w:numPr>
        <w:spacing w:before="0" w:after="120" w:line="240" w:lineRule="auto"/>
        <w:rPr>
          <w:rFonts w:cs="Arial"/>
        </w:rPr>
      </w:pPr>
      <w:r w:rsidRPr="00C731AD">
        <w:t>La structure des fichiers est la suivante :</w:t>
      </w:r>
    </w:p>
    <w:p w14:paraId="3B971E27" w14:textId="77777777" w:rsidR="00874A91" w:rsidRPr="00C731AD" w:rsidRDefault="00874A91" w:rsidP="00874A91">
      <w:pPr>
        <w:spacing w:before="0"/>
        <w:ind w:left="720"/>
        <w:rPr>
          <w:rFonts w:cs="Arial"/>
        </w:rPr>
      </w:pPr>
      <w:r w:rsidRPr="00C731AD">
        <w:t xml:space="preserve">\FOLDERNAME (nom affiché dans </w:t>
      </w:r>
      <w:proofErr w:type="spellStart"/>
      <w:r w:rsidRPr="00C731AD">
        <w:t>Stereo</w:t>
      </w:r>
      <w:proofErr w:type="spellEnd"/>
      <w:r w:rsidRPr="00C731AD">
        <w:t xml:space="preserve"> Analyst lors de l’importation)</w:t>
      </w:r>
    </w:p>
    <w:p w14:paraId="2F6CA38C" w14:textId="77777777" w:rsidR="00874A91" w:rsidRPr="00C731AD" w:rsidRDefault="00874A91" w:rsidP="00874A91">
      <w:pPr>
        <w:spacing w:before="0"/>
        <w:ind w:left="720" w:firstLine="720"/>
        <w:rPr>
          <w:rFonts w:cs="Arial"/>
        </w:rPr>
      </w:pPr>
      <w:r w:rsidRPr="00C731AD">
        <w:t>\photo (mesures photographiques, paramètres des photographies [chemins d’accès])</w:t>
      </w:r>
    </w:p>
    <w:p w14:paraId="75CB027B" w14:textId="77777777" w:rsidR="00874A91" w:rsidRPr="00C731AD" w:rsidRDefault="00874A91" w:rsidP="00874A91">
      <w:pPr>
        <w:spacing w:before="0"/>
        <w:ind w:left="720" w:firstLine="720"/>
        <w:rPr>
          <w:rFonts w:cs="Arial"/>
        </w:rPr>
      </w:pPr>
      <w:r w:rsidRPr="00C731AD">
        <w:t>\model (données d’orientation des paires stéréoscopiques)</w:t>
      </w:r>
    </w:p>
    <w:p w14:paraId="082B139C" w14:textId="77777777" w:rsidR="00874A91" w:rsidRPr="00C731AD" w:rsidRDefault="00874A91" w:rsidP="00874A91">
      <w:pPr>
        <w:spacing w:before="0"/>
        <w:ind w:left="720" w:firstLine="720"/>
        <w:rPr>
          <w:rFonts w:cs="Arial"/>
        </w:rPr>
      </w:pPr>
      <w:r w:rsidRPr="00C731AD">
        <w:t>\</w:t>
      </w:r>
      <w:proofErr w:type="spellStart"/>
      <w:r w:rsidRPr="00C731AD">
        <w:t>project</w:t>
      </w:r>
      <w:proofErr w:type="spellEnd"/>
      <w:r w:rsidRPr="00C731AD">
        <w:t xml:space="preserve"> (paramètres du projet de triangulation aérienne)</w:t>
      </w:r>
    </w:p>
    <w:p w14:paraId="779C02F0" w14:textId="77777777" w:rsidR="00874A91" w:rsidRPr="00C731AD" w:rsidRDefault="00874A91" w:rsidP="00874A91">
      <w:pPr>
        <w:spacing w:before="0"/>
        <w:ind w:left="720" w:firstLine="720"/>
        <w:rPr>
          <w:rFonts w:cs="Arial"/>
        </w:rPr>
      </w:pPr>
      <w:r w:rsidRPr="00C731AD">
        <w:t>\camera (détails de la caméra)</w:t>
      </w:r>
    </w:p>
    <w:p w14:paraId="3729A507" w14:textId="77777777" w:rsidR="00874A91" w:rsidRPr="00C731AD" w:rsidRDefault="00874A91" w:rsidP="00874A91">
      <w:pPr>
        <w:spacing w:before="0"/>
        <w:ind w:left="720" w:firstLine="720"/>
        <w:rPr>
          <w:rFonts w:cs="Arial"/>
        </w:rPr>
      </w:pPr>
      <w:r w:rsidRPr="00C731AD">
        <w:t>\control (données du point de contrôle)</w:t>
      </w:r>
    </w:p>
    <w:p w14:paraId="53ACD07D" w14:textId="77777777" w:rsidR="00874A91" w:rsidRPr="00C731AD" w:rsidRDefault="00874A91" w:rsidP="00874A91">
      <w:pPr>
        <w:spacing w:before="0"/>
        <w:ind w:left="720" w:firstLine="720"/>
        <w:rPr>
          <w:rFonts w:cs="Arial"/>
        </w:rPr>
      </w:pPr>
      <w:r w:rsidRPr="00C731AD">
        <w:t>\CSF (fichier de système de coordonnées)</w:t>
      </w:r>
    </w:p>
    <w:p w14:paraId="1E5CF4E1" w14:textId="77777777" w:rsidR="00874A91" w:rsidRPr="00C731AD" w:rsidRDefault="00874A91" w:rsidP="00874A91">
      <w:pPr>
        <w:pStyle w:val="ListParagraph"/>
        <w:numPr>
          <w:ilvl w:val="0"/>
          <w:numId w:val="6"/>
        </w:numPr>
        <w:spacing w:before="0" w:after="120" w:line="240" w:lineRule="auto"/>
        <w:rPr>
          <w:rFonts w:cs="Arial"/>
        </w:rPr>
      </w:pPr>
      <w:r w:rsidRPr="00C731AD">
        <w:t>Le fichier « photo »est important, puisqu’il contient les chemins d’accès aux fichiers d’images.</w:t>
      </w:r>
    </w:p>
    <w:p w14:paraId="6F2B2DDB" w14:textId="4B311CFF" w:rsidR="00874A91" w:rsidRPr="00C731AD" w:rsidRDefault="00934836" w:rsidP="00874A91">
      <w:pPr>
        <w:pStyle w:val="ListParagraph"/>
        <w:numPr>
          <w:ilvl w:val="0"/>
          <w:numId w:val="6"/>
        </w:numPr>
        <w:spacing w:before="0" w:after="120" w:line="240" w:lineRule="auto"/>
        <w:rPr>
          <w:rFonts w:cs="Arial"/>
        </w:rPr>
      </w:pPr>
      <w:r w:rsidRPr="00C731AD">
        <w:t xml:space="preserve">Selon la méthode d’importation utilisée, l’utilisateur peut avoir la possibilité de rediriger temporairement les chemins d’accès vers un emplacement de son choix afin de visualiser les images. Cette opération ne modifie toutefois pas les </w:t>
      </w:r>
      <w:r w:rsidRPr="00C731AD">
        <w:lastRenderedPageBreak/>
        <w:t>chemins d’accès enregistrés dans le fichier « photo ». L’utilisateur peut également modifier directement les chemins d’accès dans ce fichier afin qu’ils correspondent à l’emplacement réel des images.</w:t>
      </w:r>
    </w:p>
    <w:p w14:paraId="668B2DC2" w14:textId="77777777" w:rsidR="00874A91" w:rsidRPr="00C731AD" w:rsidRDefault="00874A91" w:rsidP="00874A91">
      <w:pPr>
        <w:pStyle w:val="ListParagraph"/>
        <w:numPr>
          <w:ilvl w:val="0"/>
          <w:numId w:val="6"/>
        </w:numPr>
        <w:spacing w:before="0" w:after="120" w:line="240" w:lineRule="auto"/>
        <w:rPr>
          <w:rFonts w:cs="Arial"/>
          <w:b/>
        </w:rPr>
      </w:pPr>
      <w:r w:rsidRPr="00C731AD">
        <w:t xml:space="preserve">Le fichier « photo » doit être modifié de façon à ce que les chemins d’accès correspondent à l’emplacement des données de l’utilisateur pour permettre la visualisation des photos. Ces références se trouvent dans la partie inférieure du fichier « photo » pour chaque photo de ce modèle. </w:t>
      </w:r>
    </w:p>
    <w:p w14:paraId="0467476B" w14:textId="77777777" w:rsidR="00874A91" w:rsidRPr="00C731AD" w:rsidRDefault="00874A91" w:rsidP="00874A91">
      <w:pPr>
        <w:pStyle w:val="ListParagraph"/>
        <w:numPr>
          <w:ilvl w:val="0"/>
          <w:numId w:val="6"/>
        </w:numPr>
        <w:spacing w:before="0" w:after="120" w:line="240" w:lineRule="auto"/>
        <w:rPr>
          <w:rFonts w:cs="Arial"/>
          <w:b/>
        </w:rPr>
      </w:pPr>
      <w:r w:rsidRPr="00C731AD">
        <w:t xml:space="preserve">Chaque modèle peut contenir jusqu’à environ 1 200 photographies, lesquelles utilisent toutes un chemin d’accès normalisé. </w:t>
      </w:r>
    </w:p>
    <w:p w14:paraId="65395B68" w14:textId="2DC8C1A5" w:rsidR="00874A91" w:rsidRPr="00C731AD" w:rsidRDefault="00874A91" w:rsidP="00874A91">
      <w:pPr>
        <w:pStyle w:val="ListParagraph"/>
        <w:numPr>
          <w:ilvl w:val="0"/>
          <w:numId w:val="6"/>
        </w:numPr>
        <w:spacing w:before="0" w:after="120" w:line="240" w:lineRule="auto"/>
        <w:rPr>
          <w:rFonts w:cs="Arial"/>
        </w:rPr>
      </w:pPr>
      <w:r w:rsidRPr="00C731AD">
        <w:t>Voici un exemple de chemin d’accès à une image :  x:\SCOOP2018-UTM18-Stereo-RGBN-16bit-12cmTIFF\ SCOOP2018_3_123_38138_MY21.tif</w:t>
      </w:r>
      <w:r w:rsidRPr="00C731AD">
        <w:rPr>
          <w:b/>
        </w:rPr>
        <w:t xml:space="preserve"> </w:t>
      </w:r>
    </w:p>
    <w:p w14:paraId="6474A3DC" w14:textId="0ADDA324" w:rsidR="00874A91" w:rsidRPr="00C731AD" w:rsidRDefault="0040460C" w:rsidP="003855AF">
      <w:pPr>
        <w:pStyle w:val="Heading2"/>
        <w:rPr>
          <w:rFonts w:cs="Arial"/>
        </w:rPr>
      </w:pPr>
      <w:bookmarkStart w:id="37" w:name="_Toc38541526"/>
      <w:bookmarkStart w:id="38" w:name="_Toc20904504"/>
      <w:bookmarkStart w:id="39" w:name="_Toc236132700"/>
      <w:r w:rsidRPr="00C731AD">
        <w:t>Noms</w:t>
      </w:r>
      <w:bookmarkEnd w:id="37"/>
      <w:bookmarkEnd w:id="38"/>
      <w:r w:rsidRPr="00C731AD">
        <w:t xml:space="preserve"> de fichiers</w:t>
      </w:r>
      <w:bookmarkEnd w:id="39"/>
    </w:p>
    <w:p w14:paraId="69BF0B28" w14:textId="77777777" w:rsidR="00874A91" w:rsidRPr="00C731AD" w:rsidRDefault="00874A91" w:rsidP="00874A91">
      <w:pPr>
        <w:rPr>
          <w:rFonts w:cs="Arial"/>
        </w:rPr>
      </w:pPr>
      <w:r w:rsidRPr="00C731AD">
        <w:t>Les noms de fichiers sont composés des éléments suivants :</w:t>
      </w:r>
    </w:p>
    <w:p w14:paraId="611BEE5F" w14:textId="77777777" w:rsidR="00874A91" w:rsidRPr="00C731AD" w:rsidRDefault="00874A91" w:rsidP="00874A91">
      <w:pPr>
        <w:ind w:left="720"/>
        <w:rPr>
          <w:rFonts w:cs="Arial"/>
        </w:rPr>
      </w:pPr>
      <w:r w:rsidRPr="00C731AD">
        <w:t xml:space="preserve">Nom du projet-Projection-Type d’imagerie-Bandes-Profondeur de couleur-Taille de </w:t>
      </w:r>
      <w:proofErr w:type="spellStart"/>
      <w:r w:rsidRPr="00C731AD">
        <w:t>cellule.Type</w:t>
      </w:r>
      <w:proofErr w:type="spellEnd"/>
      <w:r w:rsidRPr="00C731AD">
        <w:t xml:space="preserve"> de fichier</w:t>
      </w:r>
    </w:p>
    <w:p w14:paraId="0794A17C" w14:textId="55F1B64F" w:rsidR="00874A91" w:rsidRPr="00C731AD" w:rsidRDefault="00874A91" w:rsidP="00874A91">
      <w:pPr>
        <w:rPr>
          <w:rFonts w:cs="Arial"/>
        </w:rPr>
      </w:pPr>
      <w:r w:rsidRPr="00C731AD">
        <w:rPr>
          <w:b/>
          <w:u w:val="single"/>
        </w:rPr>
        <w:t>Nom du projet</w:t>
      </w:r>
      <w:r w:rsidRPr="00C731AD">
        <w:rPr>
          <w:b/>
        </w:rPr>
        <w:t xml:space="preserve"> </w:t>
      </w:r>
      <w:r w:rsidRPr="00C731AD">
        <w:t>– Nom du projet ayant produit les images, suivi de l’année à laquelle le projet est associé (généralement, mais pas toujours, l’année de prise de vue).</w:t>
      </w:r>
    </w:p>
    <w:p w14:paraId="67CBD6B4" w14:textId="1F49F988" w:rsidR="00874A91" w:rsidRPr="00C731AD" w:rsidRDefault="00874A91" w:rsidP="00874A91">
      <w:pPr>
        <w:rPr>
          <w:rFonts w:cs="Arial"/>
        </w:rPr>
      </w:pPr>
      <w:r w:rsidRPr="00C731AD">
        <w:rPr>
          <w:b/>
          <w:u w:val="single"/>
        </w:rPr>
        <w:t>Projection</w:t>
      </w:r>
      <w:r w:rsidRPr="00C731AD">
        <w:rPr>
          <w:b/>
        </w:rPr>
        <w:t xml:space="preserve"> </w:t>
      </w:r>
      <w:r w:rsidRPr="00C731AD">
        <w:t>– Brève description de la projection appliquée aux images au cours du processus d’</w:t>
      </w:r>
      <w:proofErr w:type="spellStart"/>
      <w:r w:rsidRPr="00C731AD">
        <w:t>orthorectification</w:t>
      </w:r>
      <w:proofErr w:type="spellEnd"/>
      <w:r w:rsidRPr="00C731AD">
        <w:t xml:space="preserve">.  Lorsqu’elle est indiquée pour un produit stéréoscopique, il s’agit de la projection utilisée lors de la création des modèles stéréoscopiques (projection des orthophotographies dérivées des produits stéréoscopiques). </w:t>
      </w:r>
    </w:p>
    <w:p w14:paraId="0A83381B" w14:textId="5A861E89" w:rsidR="00874A91" w:rsidRPr="00C731AD" w:rsidRDefault="00874A91" w:rsidP="00874A91">
      <w:pPr>
        <w:rPr>
          <w:rFonts w:cs="Arial"/>
        </w:rPr>
      </w:pPr>
      <w:r w:rsidRPr="00C731AD">
        <w:rPr>
          <w:b/>
          <w:u w:val="single"/>
        </w:rPr>
        <w:t>Type d’imagerie</w:t>
      </w:r>
      <w:r w:rsidRPr="00C731AD">
        <w:rPr>
          <w:b/>
        </w:rPr>
        <w:t xml:space="preserve"> </w:t>
      </w:r>
      <w:r w:rsidRPr="00C731AD">
        <w:t xml:space="preserve">- Indique le type de produit d’imagerie. Le terme </w:t>
      </w:r>
      <w:proofErr w:type="spellStart"/>
      <w:r w:rsidRPr="00C731AD">
        <w:rPr>
          <w:i/>
        </w:rPr>
        <w:t>Stereo</w:t>
      </w:r>
      <w:proofErr w:type="spellEnd"/>
      <w:r w:rsidRPr="00C731AD">
        <w:t xml:space="preserve"> désigne les paires stéréoscopiques et </w:t>
      </w:r>
      <w:r w:rsidRPr="00C731AD">
        <w:rPr>
          <w:i/>
        </w:rPr>
        <w:t>Ortho</w:t>
      </w:r>
      <w:r w:rsidRPr="00C731AD">
        <w:t xml:space="preserve"> les images </w:t>
      </w:r>
      <w:proofErr w:type="spellStart"/>
      <w:r w:rsidRPr="00C731AD">
        <w:t>orthorectifiées</w:t>
      </w:r>
      <w:proofErr w:type="spellEnd"/>
      <w:r w:rsidRPr="00C731AD">
        <w:t>. Il s’agit des deux types les plus courants dans la bibliothèque de l’IGO. D’autres types sont également possibles, notamment brut, oblique et vertical.</w:t>
      </w:r>
    </w:p>
    <w:p w14:paraId="5647D8CB" w14:textId="77777777" w:rsidR="00874A91" w:rsidRPr="00C731AD" w:rsidRDefault="00874A91" w:rsidP="00874A91">
      <w:pPr>
        <w:rPr>
          <w:rFonts w:cs="Arial"/>
        </w:rPr>
      </w:pPr>
      <w:r w:rsidRPr="00C731AD">
        <w:rPr>
          <w:b/>
          <w:u w:val="single"/>
        </w:rPr>
        <w:t>Bandes</w:t>
      </w:r>
      <w:r w:rsidRPr="00C731AD">
        <w:rPr>
          <w:b/>
        </w:rPr>
        <w:t xml:space="preserve"> </w:t>
      </w:r>
      <w:r w:rsidRPr="00C731AD">
        <w:t xml:space="preserve">– Indique les bandes présentes dans le produit ainsi que leur ordre. Par exemple, NRVB signifie que le produit comprend quatre bandes, soit le proche infrarouge, le rouge, le vert et le bleu, dans cet ordre. </w:t>
      </w:r>
    </w:p>
    <w:p w14:paraId="58E85EEB" w14:textId="77777777" w:rsidR="00874A91" w:rsidRPr="00C731AD" w:rsidRDefault="00874A91" w:rsidP="00874A91">
      <w:pPr>
        <w:rPr>
          <w:rFonts w:cs="Arial"/>
        </w:rPr>
      </w:pPr>
      <w:r w:rsidRPr="00C731AD">
        <w:rPr>
          <w:b/>
          <w:u w:val="single"/>
        </w:rPr>
        <w:t>Profondeur de bits</w:t>
      </w:r>
      <w:r w:rsidRPr="00C731AD">
        <w:rPr>
          <w:b/>
        </w:rPr>
        <w:t xml:space="preserve"> </w:t>
      </w:r>
      <w:r w:rsidRPr="00C731AD">
        <w:t xml:space="preserve">– Désigne la plage de valeurs utilisée pour représenter l’information de couleur dans chaque bande d’images. Il s’agit généralement de 8 bits (256 valeurs possibles par bande) ou de 16 bits (65 536 valeurs possibles par bande). Lorsque cela est possible, les données sources (images stéréoscopiques) sont conservées en 16 bits. Cette plage de valeurs plus étendue permet d’effectuer davantage de traitements sur les images sans produire de signes visibles de manipulation (étirements, transformations géométriques). Dans de rares cas, il peut </w:t>
      </w:r>
      <w:r w:rsidRPr="00C731AD">
        <w:lastRenderedPageBreak/>
        <w:t xml:space="preserve">également être possible d’extraire davantage de détails dans les zones d’ombre ou les hautes lumières qu’avec des images en 8 bits. </w:t>
      </w:r>
    </w:p>
    <w:p w14:paraId="658E4AD7" w14:textId="77777777" w:rsidR="00874A91" w:rsidRPr="00C731AD" w:rsidRDefault="00874A91" w:rsidP="00874A91">
      <w:pPr>
        <w:rPr>
          <w:rFonts w:cs="Arial"/>
        </w:rPr>
      </w:pPr>
      <w:r w:rsidRPr="00C731AD">
        <w:rPr>
          <w:b/>
          <w:u w:val="single"/>
        </w:rPr>
        <w:t>Taille de cellule</w:t>
      </w:r>
      <w:r w:rsidRPr="00C731AD">
        <w:rPr>
          <w:b/>
        </w:rPr>
        <w:t xml:space="preserve"> </w:t>
      </w:r>
      <w:r w:rsidRPr="00C731AD">
        <w:t xml:space="preserve">– Indique la résolution des images en précisant la taille de chaque pixel en unités au sol; il s’agit des mêmes unités que celles utilisées par la projection dans le cas des orthophotographies. Pour les images stéréoscopiques et les autres images verticales, cette valeur correspond plus précisément à la résolution au sol, c’est-à-dire la taille d’échantillonnage visée pour chaque pixel. </w:t>
      </w:r>
    </w:p>
    <w:p w14:paraId="632B07EC" w14:textId="499F579F" w:rsidR="00B7311B" w:rsidRPr="00C731AD" w:rsidRDefault="00874A91" w:rsidP="00851C0E">
      <w:pPr>
        <w:rPr>
          <w:rFonts w:cs="Arial"/>
        </w:rPr>
      </w:pPr>
      <w:r w:rsidRPr="00C731AD">
        <w:rPr>
          <w:b/>
          <w:u w:val="single"/>
        </w:rPr>
        <w:t>Type de fichier</w:t>
      </w:r>
      <w:r w:rsidRPr="00C731AD">
        <w:t xml:space="preserve"> – Indique le format dans lequel les images sont stockées. L’IGO utilise généralement le format TIFF pour les images sans perte. Pour les images compressées (C), l’IGO utilise le format TIFF avec compression JPEG tuilée (TIFF tuilé). Le format TIFF tuilé peut ne pas être pris en charge par les logiciels de traitement photographique; il est destiné à une utilisation dans les logiciels SIG.  Les images plus anciennes peuvent utiliser d’autres méthodes de compression. De même, certains formats stéréoscopiques peuvent faire référence à SOCET SET, qui nécessite un logiciel spécialisé. </w:t>
      </w:r>
    </w:p>
    <w:p w14:paraId="04DBD469" w14:textId="023AA52B" w:rsidR="00B7311B" w:rsidRPr="00C731AD" w:rsidRDefault="00B579AF" w:rsidP="00851C0E">
      <w:pPr>
        <w:pStyle w:val="Heading1"/>
      </w:pPr>
      <w:bookmarkStart w:id="40" w:name="_Toc236132701"/>
      <w:r w:rsidRPr="00C731AD">
        <w:t>Annexe B : Citation</w:t>
      </w:r>
      <w:bookmarkEnd w:id="40"/>
    </w:p>
    <w:p w14:paraId="0070744D" w14:textId="77777777" w:rsidR="00B7311B" w:rsidRPr="00C731AD" w:rsidRDefault="00B7311B" w:rsidP="00B7311B">
      <w:pPr>
        <w:rPr>
          <w:rFonts w:cs="Arial"/>
        </w:rPr>
      </w:pPr>
      <w:r w:rsidRPr="00C731AD">
        <w:t>Citez l’année du projet d’acquisition appropriée selon le format suivant :</w:t>
      </w:r>
    </w:p>
    <w:p w14:paraId="752A4B44" w14:textId="4209AEC5" w:rsidR="00B7311B" w:rsidRPr="00C731AD" w:rsidRDefault="00B7311B" w:rsidP="00B7311B">
      <w:pPr>
        <w:rPr>
          <w:rFonts w:cs="Arial"/>
        </w:rPr>
      </w:pPr>
      <w:r w:rsidRPr="00C731AD">
        <w:t>Source : Données fournies par le ministère des Richesses naturelles de l’Ontario Droit d’auteur © : &lt;année du projet&gt; Imprimeur du Roi pour l’Ontario. Tous droits réservés.</w:t>
      </w:r>
    </w:p>
    <w:p w14:paraId="729670BA" w14:textId="4C7D2DC6" w:rsidR="00B7311B" w:rsidRPr="00C731AD" w:rsidRDefault="00B7311B" w:rsidP="00B7311B">
      <w:pPr>
        <w:rPr>
          <w:rFonts w:cs="Arial"/>
        </w:rPr>
      </w:pPr>
      <w:r w:rsidRPr="00C731AD">
        <w:t>Exemple : Données fournies par le ministère des Richesses naturelles de l’Ontario Droit d’auteur © : 2022 Imprimeur du Roi pour l’Ontario. Tous droits réservés.</w:t>
      </w:r>
    </w:p>
    <w:p w14:paraId="106F9313" w14:textId="41D1A0C2" w:rsidR="00B7311B" w:rsidRPr="00C731AD" w:rsidRDefault="00B7311B" w:rsidP="00B7311B">
      <w:pPr>
        <w:rPr>
          <w:rFonts w:cs="Arial"/>
        </w:rPr>
      </w:pPr>
      <w:r w:rsidRPr="00C731AD">
        <w:t>Toutes les images obtenues auprès de l’IGO ne peuvent pas être citées selon cette méthode.  Ce format s’applique uniquement aux images dont la propriété intellectuelle appartient au ministère des Richesses naturelles.</w:t>
      </w:r>
    </w:p>
    <w:p w14:paraId="2FCC83F2" w14:textId="77777777" w:rsidR="00B7311B" w:rsidRPr="00C731AD" w:rsidRDefault="00B7311B">
      <w:pPr>
        <w:spacing w:before="0" w:line="240" w:lineRule="auto"/>
        <w:rPr>
          <w:rFonts w:cs="Arial"/>
          <w:sz w:val="40"/>
          <w:szCs w:val="40"/>
        </w:rPr>
      </w:pPr>
      <w:r w:rsidRPr="00C731AD">
        <w:br w:type="page"/>
      </w:r>
    </w:p>
    <w:p w14:paraId="3A07A70C" w14:textId="39CE5EAF" w:rsidR="002264C5" w:rsidRPr="00C731AD" w:rsidRDefault="002264C5" w:rsidP="002264C5">
      <w:pPr>
        <w:pStyle w:val="Heading1"/>
        <w:rPr>
          <w:rFonts w:cs="Arial"/>
        </w:rPr>
      </w:pPr>
      <w:bookmarkStart w:id="41" w:name="_Toc236132702"/>
      <w:r w:rsidRPr="00C731AD">
        <w:lastRenderedPageBreak/>
        <w:t>Annexe C : Glossaire</w:t>
      </w:r>
      <w:bookmarkEnd w:id="41"/>
    </w:p>
    <w:p w14:paraId="003D7EE7" w14:textId="77777777" w:rsidR="00CE1711" w:rsidRPr="00C731AD" w:rsidRDefault="002264C5" w:rsidP="00DD0267">
      <w:pPr>
        <w:pStyle w:val="Heading3"/>
        <w:rPr>
          <w:rFonts w:cs="Arial"/>
        </w:rPr>
      </w:pPr>
      <w:bookmarkStart w:id="42" w:name="_Toc236132703"/>
      <w:r w:rsidRPr="00C731AD">
        <w:t>Images verticales</w:t>
      </w:r>
      <w:bookmarkEnd w:id="42"/>
    </w:p>
    <w:p w14:paraId="6D184F06" w14:textId="523A1957" w:rsidR="002264C5" w:rsidRPr="00C731AD" w:rsidRDefault="002264C5" w:rsidP="00CE1711">
      <w:r w:rsidRPr="00C731AD">
        <w:t>Images aériennes prises avec l’axe de la caméra pointant directement vers le sol. (Dans des conditions idéales, seule la toiture d’un bâtiment est visible, et non ses côtés.) Les images non traitées provenant d’un système de levé aérien sont considérées comme des images verticales.</w:t>
      </w:r>
    </w:p>
    <w:p w14:paraId="589C7BDC" w14:textId="77777777" w:rsidR="002264C5" w:rsidRPr="00C731AD" w:rsidRDefault="002264C5" w:rsidP="003855AF">
      <w:pPr>
        <w:pStyle w:val="Heading3"/>
        <w:rPr>
          <w:rFonts w:cs="Arial"/>
        </w:rPr>
      </w:pPr>
      <w:bookmarkStart w:id="43" w:name="_Toc236132704"/>
      <w:r w:rsidRPr="00C731AD">
        <w:t>Images stéréoscopiques</w:t>
      </w:r>
      <w:bookmarkEnd w:id="43"/>
    </w:p>
    <w:p w14:paraId="0648894E" w14:textId="77777777" w:rsidR="002264C5" w:rsidRPr="00C731AD" w:rsidRDefault="002264C5" w:rsidP="002264C5">
      <w:pPr>
        <w:rPr>
          <w:rFonts w:cs="Arial"/>
        </w:rPr>
      </w:pPr>
      <w:r w:rsidRPr="00C731AD">
        <w:t xml:space="preserve">Paires ou bandes chevauchantes d’images verticales permettant la visualisation stéréoscopique. Elles peuvent être utilisées pour cartographier des éléments dans les trois dimensions et produire des modèles d’élévation du terrain. </w:t>
      </w:r>
    </w:p>
    <w:p w14:paraId="27C83BC5" w14:textId="6A6BD76B" w:rsidR="002264C5" w:rsidRPr="00C731AD" w:rsidRDefault="002264C5" w:rsidP="003855AF">
      <w:pPr>
        <w:pStyle w:val="Heading3"/>
        <w:rPr>
          <w:rFonts w:cs="Arial"/>
        </w:rPr>
      </w:pPr>
      <w:bookmarkStart w:id="44" w:name="_Toc236132705"/>
      <w:r w:rsidRPr="00C731AD">
        <w:t xml:space="preserve">Images </w:t>
      </w:r>
      <w:proofErr w:type="spellStart"/>
      <w:r w:rsidRPr="00C731AD">
        <w:t>orthorectifiées</w:t>
      </w:r>
      <w:bookmarkEnd w:id="44"/>
      <w:proofErr w:type="spellEnd"/>
    </w:p>
    <w:p w14:paraId="47A9C484" w14:textId="77777777" w:rsidR="002264C5" w:rsidRPr="00C731AD" w:rsidRDefault="002264C5" w:rsidP="002264C5">
      <w:pPr>
        <w:rPr>
          <w:rFonts w:cs="Arial"/>
        </w:rPr>
      </w:pPr>
      <w:r w:rsidRPr="00C731AD">
        <w:t>Images ayant été corrigées géométriquement et projetées pour être utilisées dans des applications de cartographie et de SIG. Il s’agit d’une carte photographique. Comme une</w:t>
      </w:r>
      <w:r w:rsidRPr="00C731AD">
        <w:rPr>
          <w:b/>
        </w:rPr>
        <w:t xml:space="preserve"> </w:t>
      </w:r>
      <w:r w:rsidRPr="00C731AD">
        <w:t>orthophotographie possède une échelle uniforme, il est possible d’y effectuer des mesures directement, comme sur d’autres cartes. Une orthophotographie</w:t>
      </w:r>
      <w:r w:rsidRPr="00C731AD">
        <w:rPr>
          <w:b/>
        </w:rPr>
        <w:t xml:space="preserve"> </w:t>
      </w:r>
      <w:r w:rsidRPr="00C731AD">
        <w:t>peut servir de fond de carte sur lequel d’autres informations cartographiques peuvent être superposées.</w:t>
      </w:r>
    </w:p>
    <w:p w14:paraId="56E4CE86" w14:textId="77777777" w:rsidR="002264C5" w:rsidRPr="00C731AD" w:rsidRDefault="002264C5" w:rsidP="003855AF">
      <w:pPr>
        <w:pStyle w:val="Heading3"/>
        <w:rPr>
          <w:rFonts w:cs="Arial"/>
        </w:rPr>
      </w:pPr>
      <w:bookmarkStart w:id="45" w:name="_Toc236132706"/>
      <w:r w:rsidRPr="00C731AD">
        <w:t>Images obliques</w:t>
      </w:r>
      <w:bookmarkEnd w:id="45"/>
      <w:r w:rsidRPr="00C731AD">
        <w:t xml:space="preserve"> </w:t>
      </w:r>
    </w:p>
    <w:p w14:paraId="22D3CAF7" w14:textId="77777777" w:rsidR="002264C5" w:rsidRPr="00C731AD" w:rsidRDefault="002264C5" w:rsidP="002264C5">
      <w:pPr>
        <w:jc w:val="both"/>
        <w:rPr>
          <w:rFonts w:cs="Arial"/>
        </w:rPr>
      </w:pPr>
      <w:r w:rsidRPr="00C731AD">
        <w:t>Images aériennes prises avec un angle d’inclinaison par rapport au sol (utilisées pour capter les côtés d’un bâtiment ou d’autres éléments terrestres).</w:t>
      </w:r>
    </w:p>
    <w:p w14:paraId="321E28DE" w14:textId="77777777" w:rsidR="002264C5" w:rsidRPr="00C731AD" w:rsidRDefault="002264C5" w:rsidP="003855AF">
      <w:pPr>
        <w:pStyle w:val="Heading3"/>
        <w:rPr>
          <w:rFonts w:cs="Arial"/>
        </w:rPr>
      </w:pPr>
      <w:bookmarkStart w:id="46" w:name="_Toc236132707"/>
      <w:r w:rsidRPr="00C731AD">
        <w:t>Images brutes</w:t>
      </w:r>
      <w:bookmarkEnd w:id="46"/>
    </w:p>
    <w:p w14:paraId="4A129CE5" w14:textId="33092902" w:rsidR="002264C5" w:rsidRPr="00C731AD" w:rsidRDefault="002264C5" w:rsidP="002264C5">
      <w:pPr>
        <w:rPr>
          <w:rFonts w:cs="Arial"/>
        </w:rPr>
      </w:pPr>
      <w:r w:rsidRPr="00C731AD">
        <w:t xml:space="preserve">Données non traitées captées par le capteur d’un système de caméra aérienne numérique. Le format obtenu nécessite généralement le logiciel propriétaire du fabricant de la caméra afin d’être converti dans un format exploitable par d’autres logiciels.  </w:t>
      </w:r>
    </w:p>
    <w:p w14:paraId="4719EBA3" w14:textId="77777777" w:rsidR="002264C5" w:rsidRPr="00C731AD" w:rsidRDefault="002264C5" w:rsidP="003855AF">
      <w:pPr>
        <w:pStyle w:val="Heading3"/>
        <w:rPr>
          <w:rFonts w:cs="Arial"/>
        </w:rPr>
      </w:pPr>
      <w:bookmarkStart w:id="47" w:name="_Toc236132708"/>
      <w:r w:rsidRPr="00C731AD">
        <w:t>Images panchromatiques</w:t>
      </w:r>
      <w:bookmarkEnd w:id="47"/>
      <w:r w:rsidRPr="00C731AD">
        <w:t xml:space="preserve"> </w:t>
      </w:r>
    </w:p>
    <w:p w14:paraId="48719C03" w14:textId="77777777" w:rsidR="002264C5" w:rsidRPr="00C731AD" w:rsidRDefault="002264C5" w:rsidP="002264C5">
      <w:pPr>
        <w:rPr>
          <w:rFonts w:cs="Arial"/>
        </w:rPr>
      </w:pPr>
      <w:r w:rsidRPr="00C731AD">
        <w:t xml:space="preserve">Images dans lesquelles l’ensemble du spectre de la lumière visible est capté dans une seule bande. Elles sont souvent appelées photographies en noir et blanc. </w:t>
      </w:r>
    </w:p>
    <w:p w14:paraId="497B0A16" w14:textId="77777777" w:rsidR="002264C5" w:rsidRPr="00C731AD" w:rsidRDefault="002264C5" w:rsidP="002264C5">
      <w:pPr>
        <w:spacing w:before="0" w:line="240" w:lineRule="auto"/>
        <w:rPr>
          <w:rFonts w:cs="Arial"/>
          <w:sz w:val="28"/>
          <w:szCs w:val="36"/>
        </w:rPr>
      </w:pPr>
      <w:r w:rsidRPr="00C731AD">
        <w:br w:type="page"/>
      </w:r>
    </w:p>
    <w:p w14:paraId="103ED685" w14:textId="77777777" w:rsidR="002264C5" w:rsidRPr="00C731AD" w:rsidRDefault="002264C5" w:rsidP="003855AF">
      <w:pPr>
        <w:pStyle w:val="Heading3"/>
        <w:rPr>
          <w:rFonts w:cs="Arial"/>
        </w:rPr>
      </w:pPr>
      <w:bookmarkStart w:id="48" w:name="_Toc236132709"/>
      <w:r w:rsidRPr="00C731AD">
        <w:lastRenderedPageBreak/>
        <w:t>Images monochromatiques</w:t>
      </w:r>
      <w:bookmarkEnd w:id="48"/>
    </w:p>
    <w:p w14:paraId="55B86EB4" w14:textId="77777777" w:rsidR="002264C5" w:rsidRPr="00C731AD" w:rsidRDefault="002264C5" w:rsidP="002264C5">
      <w:pPr>
        <w:rPr>
          <w:rFonts w:cs="Arial"/>
        </w:rPr>
      </w:pPr>
      <w:r w:rsidRPr="00C731AD">
        <w:t xml:space="preserve">Images qui captent uniquement une plage définie (ou une couleur) du spectre électromagnétique. Elles sont le plus souvent utilisées pour les images du proche infrarouge ou l’imagerie thermique. Elles sont également affichées en noir et blanc. </w:t>
      </w:r>
    </w:p>
    <w:p w14:paraId="1F7BC6AF" w14:textId="77777777" w:rsidR="002264C5" w:rsidRPr="00C731AD" w:rsidRDefault="002264C5" w:rsidP="003855AF">
      <w:pPr>
        <w:pStyle w:val="Heading3"/>
        <w:rPr>
          <w:rFonts w:cs="Arial"/>
        </w:rPr>
      </w:pPr>
      <w:bookmarkStart w:id="49" w:name="_Toc236132710"/>
      <w:r w:rsidRPr="00C731AD">
        <w:t>Fausses couleurs</w:t>
      </w:r>
      <w:bookmarkEnd w:id="49"/>
    </w:p>
    <w:p w14:paraId="6A81F280" w14:textId="026BA411" w:rsidR="002264C5" w:rsidRPr="00C731AD" w:rsidRDefault="002264C5" w:rsidP="002264C5">
      <w:pPr>
        <w:rPr>
          <w:rFonts w:cs="Arial"/>
        </w:rPr>
      </w:pPr>
      <w:r w:rsidRPr="00C731AD">
        <w:t xml:space="preserve">Technique consistant à produire une image en couleur à partir de données qui ne sont normalement pas visibles dans le spectre de la lumière visible. Cette technique est utilisée pour représenter les données provenant de plateformes d’imagerie multispectrale et </w:t>
      </w:r>
      <w:proofErr w:type="spellStart"/>
      <w:r w:rsidRPr="00C731AD">
        <w:t>hyperspectrale</w:t>
      </w:r>
      <w:proofErr w:type="spellEnd"/>
      <w:r w:rsidRPr="00C731AD">
        <w:t xml:space="preserve">, et plus particulièrement les données du proche infrarouge dans le catalogue de l’IGO. </w:t>
      </w:r>
    </w:p>
    <w:p w14:paraId="16410AEB" w14:textId="216E5B08" w:rsidR="002264C5" w:rsidRPr="00C731AD" w:rsidRDefault="002264C5" w:rsidP="003855AF">
      <w:pPr>
        <w:pStyle w:val="Heading3"/>
        <w:rPr>
          <w:rFonts w:cs="Arial"/>
        </w:rPr>
      </w:pPr>
      <w:bookmarkStart w:id="50" w:name="_Toc236132711"/>
      <w:r w:rsidRPr="00C731AD">
        <w:t>Bandes</w:t>
      </w:r>
      <w:bookmarkEnd w:id="50"/>
    </w:p>
    <w:p w14:paraId="584C9ADB" w14:textId="21A70A84" w:rsidR="002264C5" w:rsidRPr="00C731AD" w:rsidRDefault="002264C5" w:rsidP="002264C5">
      <w:pPr>
        <w:spacing w:before="0" w:after="120" w:line="240" w:lineRule="auto"/>
        <w:rPr>
          <w:rFonts w:cs="Arial"/>
        </w:rPr>
      </w:pPr>
      <w:r w:rsidRPr="00C731AD">
        <w:t xml:space="preserve">Les bandes décrivent la façon dont les portions visible et proche du visible du spectre électromagnétique (lumière) sont captées dans les images. Les bandes représentent des parties spécifiques de ce spectre. </w:t>
      </w:r>
    </w:p>
    <w:p w14:paraId="0DDDBA53" w14:textId="474EA442" w:rsidR="002264C5" w:rsidRPr="00C731AD" w:rsidRDefault="002264C5" w:rsidP="002264C5">
      <w:pPr>
        <w:rPr>
          <w:rFonts w:cs="Arial"/>
        </w:rPr>
      </w:pPr>
      <w:r w:rsidRPr="00C731AD">
        <w:t xml:space="preserve">Lorsqu’une image comporte plusieurs bandes, on parle d’image multispectrale. Les images utilisées dans les SIG comprennent généralement quatre bandes multispectrales (bien que les images satellitaires puissent en comporter davantage) : rouge (R), vert (V), bleu (B) et proche infrarouge (N/I). Les lettres correspondant à ces bandes figurent souvent dans les métadonnées ou dans la description des produits. Voici quelques exemples courants : </w:t>
      </w:r>
    </w:p>
    <w:p w14:paraId="0E41B1CF" w14:textId="3FA96CE3" w:rsidR="002264C5" w:rsidRPr="00C731AD" w:rsidRDefault="002264C5" w:rsidP="002264C5">
      <w:pPr>
        <w:ind w:left="720"/>
        <w:rPr>
          <w:rFonts w:cs="Arial"/>
        </w:rPr>
      </w:pPr>
      <w:r w:rsidRPr="00C731AD">
        <w:t>« NRVB » – Fausse couleur à quatre bandes</w:t>
      </w:r>
    </w:p>
    <w:p w14:paraId="094F19C2" w14:textId="3A527078" w:rsidR="002264C5" w:rsidRPr="00C731AD" w:rsidRDefault="002264C5" w:rsidP="002264C5">
      <w:pPr>
        <w:ind w:left="720"/>
        <w:rPr>
          <w:rFonts w:cs="Arial"/>
        </w:rPr>
      </w:pPr>
      <w:r w:rsidRPr="00C731AD">
        <w:t>« RVB » – Couleur réelle à trois bandes</w:t>
      </w:r>
    </w:p>
    <w:p w14:paraId="3A9BECDC" w14:textId="51ABAAE0" w:rsidR="002264C5" w:rsidRPr="00C731AD" w:rsidRDefault="002264C5" w:rsidP="002264C5">
      <w:pPr>
        <w:ind w:left="720"/>
        <w:rPr>
          <w:rFonts w:cs="Arial"/>
        </w:rPr>
      </w:pPr>
      <w:r w:rsidRPr="00C731AD">
        <w:t xml:space="preserve">« RVBI (ou RVBN) » = Couleur réelle à quatre bandes (les données infrarouges sont en quatrième position, ce qui permet à l’image de s’ouvrir avec une apparence naturelle). </w:t>
      </w:r>
    </w:p>
    <w:p w14:paraId="0ADA9568" w14:textId="77777777" w:rsidR="002264C5" w:rsidRPr="00C731AD" w:rsidRDefault="002264C5" w:rsidP="003855AF">
      <w:pPr>
        <w:pStyle w:val="Heading3"/>
        <w:rPr>
          <w:rFonts w:cs="Arial"/>
        </w:rPr>
      </w:pPr>
      <w:bookmarkStart w:id="51" w:name="_Toc236132712"/>
      <w:r w:rsidRPr="00C731AD">
        <w:t>Profondeur de bits</w:t>
      </w:r>
      <w:bookmarkEnd w:id="51"/>
    </w:p>
    <w:p w14:paraId="095D9414" w14:textId="27365F6B" w:rsidR="002441F0" w:rsidRPr="00F0777A" w:rsidRDefault="002264C5" w:rsidP="002E0019">
      <w:pPr>
        <w:rPr>
          <w:rFonts w:cs="Arial"/>
        </w:rPr>
      </w:pPr>
      <w:r w:rsidRPr="00C731AD">
        <w:t>Terme désignant la quantité de détails captée dans chaque bande d’une image, généralement 8 bits ou 16 bits. Ces valeurs correspondent au nombre de bits utilisés pour enregistrer les données de chaque bande dans chaque pixel et, par conséquent, au nombre de valeurs distinctes que chaque pixel peut contenir.</w:t>
      </w:r>
      <w:r w:rsidRPr="00933BE7">
        <w:t xml:space="preserve"> </w:t>
      </w:r>
    </w:p>
    <w:sectPr w:rsidR="002441F0" w:rsidRPr="00F0777A" w:rsidSect="00DC68B8">
      <w:headerReference w:type="even" r:id="rId42"/>
      <w:headerReference w:type="first" r:id="rId43"/>
      <w:footerReference w:type="first" r:id="rId44"/>
      <w:footnotePr>
        <w:numFmt w:val="chicago"/>
      </w:footnotePr>
      <w:pgSz w:w="12240" w:h="15840"/>
      <w:pgMar w:top="1440" w:right="1440" w:bottom="1440" w:left="1440" w:header="510" w:footer="6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3A26D0" w14:textId="77777777" w:rsidR="004B4873" w:rsidRDefault="004B4873" w:rsidP="00D31525">
      <w:pPr>
        <w:spacing w:before="0" w:line="240" w:lineRule="auto"/>
      </w:pPr>
      <w:r>
        <w:separator/>
      </w:r>
    </w:p>
    <w:p w14:paraId="06EFCFE2" w14:textId="77777777" w:rsidR="004B4873" w:rsidRDefault="004B4873"/>
  </w:endnote>
  <w:endnote w:type="continuationSeparator" w:id="0">
    <w:p w14:paraId="552022E2" w14:textId="77777777" w:rsidR="004B4873" w:rsidRDefault="004B4873" w:rsidP="00D31525">
      <w:pPr>
        <w:spacing w:before="0" w:line="240" w:lineRule="auto"/>
      </w:pPr>
      <w:r>
        <w:continuationSeparator/>
      </w:r>
    </w:p>
    <w:p w14:paraId="4CE71B15" w14:textId="77777777" w:rsidR="004B4873" w:rsidRDefault="004B4873"/>
  </w:endnote>
  <w:endnote w:type="continuationNotice" w:id="1">
    <w:p w14:paraId="74DE06C1" w14:textId="77777777" w:rsidR="004B4873" w:rsidRDefault="004B4873">
      <w:pPr>
        <w:spacing w:before="0" w:line="240" w:lineRule="auto"/>
      </w:pPr>
    </w:p>
    <w:p w14:paraId="04B6160C" w14:textId="77777777" w:rsidR="004B4873" w:rsidRDefault="004B487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Open Sans">
    <w:charset w:val="00"/>
    <w:family w:val="swiss"/>
    <w:pitch w:val="variable"/>
    <w:sig w:usb0="E00002EF" w:usb1="4000205B" w:usb2="00000028"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Raleway">
    <w:panose1 w:val="00000500000000000000"/>
    <w:charset w:val="00"/>
    <w:family w:val="modern"/>
    <w:notTrueType/>
    <w:pitch w:val="variable"/>
    <w:sig w:usb0="20000207" w:usb1="00000003" w:usb2="00000000" w:usb3="00000000" w:csb0="00000197"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49BA77" w14:textId="0177110A" w:rsidR="00E101C8" w:rsidRPr="003D3E11" w:rsidRDefault="00EF60A0" w:rsidP="00AA0248">
    <w:pPr>
      <w:pStyle w:val="Footer"/>
      <w:jc w:val="right"/>
    </w:pPr>
    <w:r>
      <w:t xml:space="preserve"> | </w:t>
    </w:r>
    <w:r w:rsidR="00E101C8" w:rsidRPr="003D3E11">
      <w:fldChar w:fldCharType="begin"/>
    </w:r>
    <w:r w:rsidR="00E101C8" w:rsidRPr="003D3E11">
      <w:instrText xml:space="preserve"> PAGE   \* MERGEFORMAT </w:instrText>
    </w:r>
    <w:r w:rsidR="00E101C8" w:rsidRPr="003D3E11">
      <w:fldChar w:fldCharType="separate"/>
    </w:r>
    <w:r w:rsidR="00E101C8">
      <w:t>1</w:t>
    </w:r>
    <w:r w:rsidR="00E101C8" w:rsidRPr="003D3E11">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45403613"/>
      <w:docPartObj>
        <w:docPartGallery w:val="Page Numbers (Bottom of Page)"/>
        <w:docPartUnique/>
      </w:docPartObj>
    </w:sdtPr>
    <w:sdtEndPr>
      <w:rPr>
        <w:noProof/>
      </w:rPr>
    </w:sdtEndPr>
    <w:sdtContent>
      <w:p w14:paraId="352AF15A" w14:textId="475BF733" w:rsidR="00E101C8" w:rsidRDefault="00E101C8">
        <w:pPr>
          <w:pStyle w:val="Footer"/>
          <w:jc w:val="right"/>
        </w:pPr>
        <w:r>
          <w:t xml:space="preserve">©2026, </w:t>
        </w:r>
        <w:proofErr w:type="spellStart"/>
        <w:r>
          <w:t>King’s</w:t>
        </w:r>
        <w:proofErr w:type="spellEnd"/>
        <w:r>
          <w:t xml:space="preserve"> Printer of Ontario</w:t>
        </w:r>
        <w:r>
          <w:tab/>
        </w:r>
        <w:r>
          <w:tab/>
        </w:r>
        <w:r>
          <w:fldChar w:fldCharType="begin"/>
        </w:r>
        <w:r>
          <w:instrText xml:space="preserve"> PAGE   \* MERGEFORMAT </w:instrText>
        </w:r>
        <w:r>
          <w:fldChar w:fldCharType="separate"/>
        </w:r>
        <w:r>
          <w:t>2</w:t>
        </w:r>
        <w:r>
          <w:fldChar w:fldCharType="end"/>
        </w:r>
      </w:p>
    </w:sdtContent>
  </w:sdt>
  <w:p w14:paraId="296D1CEC" w14:textId="77777777" w:rsidR="00416256" w:rsidRDefault="00416256"/>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C422824" w14:textId="77777777" w:rsidR="004B4873" w:rsidRDefault="004B4873" w:rsidP="00D31525">
      <w:pPr>
        <w:spacing w:before="0" w:line="240" w:lineRule="auto"/>
      </w:pPr>
      <w:r>
        <w:separator/>
      </w:r>
    </w:p>
    <w:p w14:paraId="310AB190" w14:textId="77777777" w:rsidR="004B4873" w:rsidRDefault="004B4873"/>
  </w:footnote>
  <w:footnote w:type="continuationSeparator" w:id="0">
    <w:p w14:paraId="0817578D" w14:textId="77777777" w:rsidR="004B4873" w:rsidRDefault="004B4873" w:rsidP="00D31525">
      <w:pPr>
        <w:spacing w:before="0" w:line="240" w:lineRule="auto"/>
      </w:pPr>
      <w:r>
        <w:continuationSeparator/>
      </w:r>
    </w:p>
    <w:p w14:paraId="02866C68" w14:textId="77777777" w:rsidR="004B4873" w:rsidRDefault="004B4873"/>
  </w:footnote>
  <w:footnote w:type="continuationNotice" w:id="1">
    <w:p w14:paraId="76BE508A" w14:textId="77777777" w:rsidR="004B4873" w:rsidRDefault="004B4873">
      <w:pPr>
        <w:spacing w:before="0" w:line="240" w:lineRule="auto"/>
      </w:pPr>
    </w:p>
    <w:p w14:paraId="7E24BF61" w14:textId="77777777" w:rsidR="004B4873" w:rsidRDefault="004B487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28817A" w14:textId="77777777" w:rsidR="00E101C8" w:rsidRDefault="00E101C8">
    <w:pPr>
      <w:spacing w:line="240" w:lineRule="aut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7FB563" w14:textId="77777777" w:rsidR="00E101C8" w:rsidRDefault="00E101C8" w:rsidP="005E23C5">
    <w:pPr>
      <w:pStyle w:val="Footer"/>
      <w:jc w:val="right"/>
    </w:pPr>
    <w:r>
      <w:rPr>
        <w:noProof/>
      </w:rPr>
      <w:drawing>
        <wp:inline distT="0" distB="0" distL="0" distR="0" wp14:anchorId="6CF9E82B" wp14:editId="4A4CAB10">
          <wp:extent cx="1114425" cy="445770"/>
          <wp:effectExtent l="0" t="0" r="0" b="0"/>
          <wp:docPr id="15" name="Picture 15" descr="Ontario logo&#10;&#10;The trillium is the official symbol of the Government of Ontari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ON_POS_LOGO_RGB.png"/>
                  <pic:cNvPicPr/>
                </pic:nvPicPr>
                <pic:blipFill>
                  <a:blip r:embed="rId1">
                    <a:extLst>
                      <a:ext uri="{28A0092B-C50C-407E-A947-70E740481C1C}">
                        <a14:useLocalDpi xmlns:a14="http://schemas.microsoft.com/office/drawing/2010/main" val="0"/>
                      </a:ext>
                    </a:extLst>
                  </a:blip>
                  <a:stretch>
                    <a:fillRect/>
                  </a:stretch>
                </pic:blipFill>
                <pic:spPr>
                  <a:xfrm>
                    <a:off x="0" y="0"/>
                    <a:ext cx="1122473" cy="448989"/>
                  </a:xfrm>
                  <a:prstGeom prst="rect">
                    <a:avLst/>
                  </a:prstGeom>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A69542" w14:textId="77777777" w:rsidR="00E101C8" w:rsidRDefault="00E101C8">
    <w:pPr>
      <w:spacing w:line="240" w:lineRule="auto"/>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5B50FF" w14:textId="41D43E2F" w:rsidR="00E101C8" w:rsidRDefault="004B4873">
    <w:pPr>
      <w:pStyle w:val="Header"/>
    </w:pPr>
    <w:r>
      <w:pict w14:anchorId="0662596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996495113" o:spid="_x0000_s1044" type="#_x0000_t75" style="position:absolute;margin-left:0;margin-top:0;width:612pt;height:11in;z-index:-251658752;mso-position-horizontal:center;mso-position-horizontal-relative:margin;mso-position-vertical:center;mso-position-vertical-relative:margin" o:allowincell="f">
          <v:imagedata r:id="rId1" o:title="ReportCover-Image"/>
          <w10:wrap anchorx="margin" anchory="margin"/>
        </v:shape>
      </w:pict>
    </w:r>
  </w:p>
  <w:p w14:paraId="1D2A1582" w14:textId="77777777" w:rsidR="00416256" w:rsidRDefault="00416256"/>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872E6B" w14:textId="6CBCD2B9" w:rsidR="00E101C8" w:rsidRDefault="00E101C8" w:rsidP="00054F43">
    <w:pPr>
      <w:pStyle w:val="Header"/>
      <w:jc w:val="right"/>
    </w:pPr>
    <w:r>
      <w:rPr>
        <w:noProof/>
      </w:rPr>
      <w:drawing>
        <wp:inline distT="0" distB="0" distL="0" distR="0" wp14:anchorId="0E0CB017" wp14:editId="17CC2771">
          <wp:extent cx="1169894" cy="467958"/>
          <wp:effectExtent l="0" t="0" r="0" b="0"/>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ON_POS_LOGO_CMYK.EPS"/>
                  <pic:cNvPicPr/>
                </pic:nvPicPr>
                <pic:blipFill>
                  <a:blip r:embed="rId1">
                    <a:extLst>
                      <a:ext uri="{28A0092B-C50C-407E-A947-70E740481C1C}">
                        <a14:useLocalDpi xmlns:a14="http://schemas.microsoft.com/office/drawing/2010/main" val="0"/>
                      </a:ext>
                    </a:extLst>
                  </a:blip>
                  <a:stretch>
                    <a:fillRect/>
                  </a:stretch>
                </pic:blipFill>
                <pic:spPr>
                  <a:xfrm>
                    <a:off x="0" y="0"/>
                    <a:ext cx="1169894" cy="467958"/>
                  </a:xfrm>
                  <a:prstGeom prst="rect">
                    <a:avLst/>
                  </a:prstGeom>
                </pic:spPr>
              </pic:pic>
            </a:graphicData>
          </a:graphic>
        </wp:inline>
      </w:drawing>
    </w:r>
  </w:p>
  <w:p w14:paraId="6C30F53F" w14:textId="77777777" w:rsidR="00416256" w:rsidRDefault="00416256"/>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CFE28C0"/>
    <w:multiLevelType w:val="hybridMultilevel"/>
    <w:tmpl w:val="4E72D008"/>
    <w:lvl w:ilvl="0" w:tplc="10090001">
      <w:start w:val="1"/>
      <w:numFmt w:val="bullet"/>
      <w:lvlText w:val=""/>
      <w:lvlJc w:val="left"/>
      <w:pPr>
        <w:ind w:left="1080" w:hanging="360"/>
      </w:pPr>
      <w:rPr>
        <w:rFonts w:ascii="Symbol" w:hAnsi="Symbol" w:cs="Symbol" w:hint="default"/>
      </w:rPr>
    </w:lvl>
    <w:lvl w:ilvl="1" w:tplc="10090003" w:tentative="1">
      <w:start w:val="1"/>
      <w:numFmt w:val="bullet"/>
      <w:lvlText w:val="o"/>
      <w:lvlJc w:val="left"/>
      <w:pPr>
        <w:ind w:left="1800" w:hanging="360"/>
      </w:pPr>
      <w:rPr>
        <w:rFonts w:ascii="Courier New" w:hAnsi="Courier New" w:cs="Courier New" w:hint="default"/>
      </w:rPr>
    </w:lvl>
    <w:lvl w:ilvl="2" w:tplc="10090005" w:tentative="1">
      <w:start w:val="1"/>
      <w:numFmt w:val="bullet"/>
      <w:lvlText w:val=""/>
      <w:lvlJc w:val="left"/>
      <w:pPr>
        <w:ind w:left="2520" w:hanging="360"/>
      </w:pPr>
      <w:rPr>
        <w:rFonts w:ascii="Wingdings" w:hAnsi="Wingdings" w:cs="Wingdings" w:hint="default"/>
      </w:rPr>
    </w:lvl>
    <w:lvl w:ilvl="3" w:tplc="10090001" w:tentative="1">
      <w:start w:val="1"/>
      <w:numFmt w:val="bullet"/>
      <w:lvlText w:val=""/>
      <w:lvlJc w:val="left"/>
      <w:pPr>
        <w:ind w:left="3240" w:hanging="360"/>
      </w:pPr>
      <w:rPr>
        <w:rFonts w:ascii="Symbol" w:hAnsi="Symbol" w:cs="Symbol" w:hint="default"/>
      </w:rPr>
    </w:lvl>
    <w:lvl w:ilvl="4" w:tplc="10090003" w:tentative="1">
      <w:start w:val="1"/>
      <w:numFmt w:val="bullet"/>
      <w:lvlText w:val="o"/>
      <w:lvlJc w:val="left"/>
      <w:pPr>
        <w:ind w:left="3960" w:hanging="360"/>
      </w:pPr>
      <w:rPr>
        <w:rFonts w:ascii="Courier New" w:hAnsi="Courier New" w:cs="Courier New" w:hint="default"/>
      </w:rPr>
    </w:lvl>
    <w:lvl w:ilvl="5" w:tplc="10090005" w:tentative="1">
      <w:start w:val="1"/>
      <w:numFmt w:val="bullet"/>
      <w:lvlText w:val=""/>
      <w:lvlJc w:val="left"/>
      <w:pPr>
        <w:ind w:left="4680" w:hanging="360"/>
      </w:pPr>
      <w:rPr>
        <w:rFonts w:ascii="Wingdings" w:hAnsi="Wingdings" w:cs="Wingdings" w:hint="default"/>
      </w:rPr>
    </w:lvl>
    <w:lvl w:ilvl="6" w:tplc="10090001" w:tentative="1">
      <w:start w:val="1"/>
      <w:numFmt w:val="bullet"/>
      <w:lvlText w:val=""/>
      <w:lvlJc w:val="left"/>
      <w:pPr>
        <w:ind w:left="5400" w:hanging="360"/>
      </w:pPr>
      <w:rPr>
        <w:rFonts w:ascii="Symbol" w:hAnsi="Symbol" w:cs="Symbol" w:hint="default"/>
      </w:rPr>
    </w:lvl>
    <w:lvl w:ilvl="7" w:tplc="10090003" w:tentative="1">
      <w:start w:val="1"/>
      <w:numFmt w:val="bullet"/>
      <w:lvlText w:val="o"/>
      <w:lvlJc w:val="left"/>
      <w:pPr>
        <w:ind w:left="6120" w:hanging="360"/>
      </w:pPr>
      <w:rPr>
        <w:rFonts w:ascii="Courier New" w:hAnsi="Courier New" w:cs="Courier New" w:hint="default"/>
      </w:rPr>
    </w:lvl>
    <w:lvl w:ilvl="8" w:tplc="10090005" w:tentative="1">
      <w:start w:val="1"/>
      <w:numFmt w:val="bullet"/>
      <w:lvlText w:val=""/>
      <w:lvlJc w:val="left"/>
      <w:pPr>
        <w:ind w:left="6840" w:hanging="360"/>
      </w:pPr>
      <w:rPr>
        <w:rFonts w:ascii="Wingdings" w:hAnsi="Wingdings" w:cs="Wingdings" w:hint="default"/>
      </w:rPr>
    </w:lvl>
  </w:abstractNum>
  <w:abstractNum w:abstractNumId="1" w15:restartNumberingAfterBreak="0">
    <w:nsid w:val="0DBF186B"/>
    <w:multiLevelType w:val="hybridMultilevel"/>
    <w:tmpl w:val="F79EEF78"/>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 w15:restartNumberingAfterBreak="0">
    <w:nsid w:val="0E644E27"/>
    <w:multiLevelType w:val="hybridMultilevel"/>
    <w:tmpl w:val="6BD8D6AE"/>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 w15:restartNumberingAfterBreak="0">
    <w:nsid w:val="296E0D8A"/>
    <w:multiLevelType w:val="hybridMultilevel"/>
    <w:tmpl w:val="4D9816E4"/>
    <w:lvl w:ilvl="0" w:tplc="1009000F">
      <w:start w:val="1"/>
      <w:numFmt w:val="decimal"/>
      <w:lvlText w:val="%1."/>
      <w:lvlJc w:val="left"/>
      <w:pPr>
        <w:ind w:left="720" w:hanging="360"/>
      </w:pPr>
      <w:rPr>
        <w:rFonts w:hint="default"/>
      </w:rPr>
    </w:lvl>
    <w:lvl w:ilvl="1" w:tplc="10090003">
      <w:start w:val="1"/>
      <w:numFmt w:val="bullet"/>
      <w:lvlText w:val="o"/>
      <w:lvlJc w:val="left"/>
      <w:pPr>
        <w:ind w:left="1440" w:hanging="360"/>
      </w:pPr>
      <w:rPr>
        <w:rFonts w:ascii="Courier New" w:hAnsi="Courier New" w:cs="Courier New" w:hint="default"/>
      </w:rPr>
    </w:lvl>
    <w:lvl w:ilvl="2" w:tplc="10090005">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 w15:restartNumberingAfterBreak="0">
    <w:nsid w:val="2A2A3D7C"/>
    <w:multiLevelType w:val="hybridMultilevel"/>
    <w:tmpl w:val="07361CAC"/>
    <w:lvl w:ilvl="0" w:tplc="2D463776">
      <w:start w:val="15"/>
      <w:numFmt w:val="bullet"/>
      <w:lvlText w:val="-"/>
      <w:lvlJc w:val="left"/>
      <w:pPr>
        <w:ind w:left="720" w:hanging="360"/>
      </w:pPr>
      <w:rPr>
        <w:rFonts w:ascii="Arial" w:eastAsia="Times New Roman" w:hAnsi="Arial" w:cs="Aria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5" w15:restartNumberingAfterBreak="0">
    <w:nsid w:val="32C9086F"/>
    <w:multiLevelType w:val="hybridMultilevel"/>
    <w:tmpl w:val="96D4BB2A"/>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6" w15:restartNumberingAfterBreak="0">
    <w:nsid w:val="38D862EE"/>
    <w:multiLevelType w:val="hybridMultilevel"/>
    <w:tmpl w:val="77DCC6EA"/>
    <w:lvl w:ilvl="0" w:tplc="2902BF4C">
      <w:numFmt w:val="bullet"/>
      <w:lvlText w:val="-"/>
      <w:lvlJc w:val="left"/>
      <w:pPr>
        <w:ind w:left="720" w:hanging="360"/>
      </w:pPr>
      <w:rPr>
        <w:rFonts w:ascii="Arial" w:eastAsia="Times New Roman" w:hAnsi="Arial" w:cs="Aria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7" w15:restartNumberingAfterBreak="0">
    <w:nsid w:val="3EC37A57"/>
    <w:multiLevelType w:val="hybridMultilevel"/>
    <w:tmpl w:val="602A9F94"/>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8" w15:restartNumberingAfterBreak="0">
    <w:nsid w:val="5D34617D"/>
    <w:multiLevelType w:val="hybridMultilevel"/>
    <w:tmpl w:val="BC08187A"/>
    <w:lvl w:ilvl="0" w:tplc="10090011">
      <w:start w:val="1"/>
      <w:numFmt w:val="decimal"/>
      <w:lvlText w:val="%1)"/>
      <w:lvlJc w:val="left"/>
      <w:pPr>
        <w:ind w:left="360" w:hanging="360"/>
      </w:pPr>
      <w:rPr>
        <w:rFonts w:hint="default"/>
      </w:rPr>
    </w:lvl>
    <w:lvl w:ilvl="1" w:tplc="10090019" w:tentative="1">
      <w:start w:val="1"/>
      <w:numFmt w:val="lowerLetter"/>
      <w:lvlText w:val="%2."/>
      <w:lvlJc w:val="left"/>
      <w:pPr>
        <w:ind w:left="1080" w:hanging="360"/>
      </w:pPr>
    </w:lvl>
    <w:lvl w:ilvl="2" w:tplc="1009001B" w:tentative="1">
      <w:start w:val="1"/>
      <w:numFmt w:val="lowerRoman"/>
      <w:lvlText w:val="%3."/>
      <w:lvlJc w:val="right"/>
      <w:pPr>
        <w:ind w:left="1800" w:hanging="180"/>
      </w:pPr>
    </w:lvl>
    <w:lvl w:ilvl="3" w:tplc="1009000F" w:tentative="1">
      <w:start w:val="1"/>
      <w:numFmt w:val="decimal"/>
      <w:lvlText w:val="%4."/>
      <w:lvlJc w:val="left"/>
      <w:pPr>
        <w:ind w:left="2520" w:hanging="360"/>
      </w:pPr>
    </w:lvl>
    <w:lvl w:ilvl="4" w:tplc="10090019" w:tentative="1">
      <w:start w:val="1"/>
      <w:numFmt w:val="lowerLetter"/>
      <w:lvlText w:val="%5."/>
      <w:lvlJc w:val="left"/>
      <w:pPr>
        <w:ind w:left="3240" w:hanging="360"/>
      </w:pPr>
    </w:lvl>
    <w:lvl w:ilvl="5" w:tplc="1009001B" w:tentative="1">
      <w:start w:val="1"/>
      <w:numFmt w:val="lowerRoman"/>
      <w:lvlText w:val="%6."/>
      <w:lvlJc w:val="right"/>
      <w:pPr>
        <w:ind w:left="3960" w:hanging="180"/>
      </w:pPr>
    </w:lvl>
    <w:lvl w:ilvl="6" w:tplc="1009000F" w:tentative="1">
      <w:start w:val="1"/>
      <w:numFmt w:val="decimal"/>
      <w:lvlText w:val="%7."/>
      <w:lvlJc w:val="left"/>
      <w:pPr>
        <w:ind w:left="4680" w:hanging="360"/>
      </w:pPr>
    </w:lvl>
    <w:lvl w:ilvl="7" w:tplc="10090019" w:tentative="1">
      <w:start w:val="1"/>
      <w:numFmt w:val="lowerLetter"/>
      <w:lvlText w:val="%8."/>
      <w:lvlJc w:val="left"/>
      <w:pPr>
        <w:ind w:left="5400" w:hanging="360"/>
      </w:pPr>
    </w:lvl>
    <w:lvl w:ilvl="8" w:tplc="1009001B" w:tentative="1">
      <w:start w:val="1"/>
      <w:numFmt w:val="lowerRoman"/>
      <w:lvlText w:val="%9."/>
      <w:lvlJc w:val="right"/>
      <w:pPr>
        <w:ind w:left="6120" w:hanging="180"/>
      </w:pPr>
    </w:lvl>
  </w:abstractNum>
  <w:abstractNum w:abstractNumId="9" w15:restartNumberingAfterBreak="0">
    <w:nsid w:val="65443345"/>
    <w:multiLevelType w:val="hybridMultilevel"/>
    <w:tmpl w:val="A7028310"/>
    <w:lvl w:ilvl="0" w:tplc="114AA75A">
      <w:start w:val="11"/>
      <w:numFmt w:val="bullet"/>
      <w:lvlText w:val=""/>
      <w:lvlJc w:val="left"/>
      <w:pPr>
        <w:ind w:left="720" w:hanging="360"/>
      </w:pPr>
      <w:rPr>
        <w:rFonts w:ascii="Symbol" w:eastAsia="Times New Roman" w:hAnsi="Symbol" w:cs="Open San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68490816"/>
    <w:multiLevelType w:val="hybridMultilevel"/>
    <w:tmpl w:val="AEA8060C"/>
    <w:lvl w:ilvl="0" w:tplc="69845A88">
      <w:start w:val="15"/>
      <w:numFmt w:val="bullet"/>
      <w:lvlText w:val="-"/>
      <w:lvlJc w:val="left"/>
      <w:pPr>
        <w:ind w:left="720" w:hanging="360"/>
      </w:pPr>
      <w:rPr>
        <w:rFonts w:ascii="Arial" w:eastAsia="Times New Roman" w:hAnsi="Arial" w:cs="Aria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1" w15:restartNumberingAfterBreak="0">
    <w:nsid w:val="73530866"/>
    <w:multiLevelType w:val="hybridMultilevel"/>
    <w:tmpl w:val="AE72D06C"/>
    <w:lvl w:ilvl="0" w:tplc="10090001">
      <w:start w:val="1"/>
      <w:numFmt w:val="bullet"/>
      <w:lvlText w:val=""/>
      <w:lvlJc w:val="left"/>
      <w:pPr>
        <w:ind w:left="795" w:hanging="360"/>
      </w:pPr>
      <w:rPr>
        <w:rFonts w:ascii="Symbol" w:hAnsi="Symbol" w:hint="default"/>
      </w:rPr>
    </w:lvl>
    <w:lvl w:ilvl="1" w:tplc="10090003" w:tentative="1">
      <w:start w:val="1"/>
      <w:numFmt w:val="bullet"/>
      <w:lvlText w:val="o"/>
      <w:lvlJc w:val="left"/>
      <w:pPr>
        <w:ind w:left="1515" w:hanging="360"/>
      </w:pPr>
      <w:rPr>
        <w:rFonts w:ascii="Courier New" w:hAnsi="Courier New" w:cs="Courier New" w:hint="default"/>
      </w:rPr>
    </w:lvl>
    <w:lvl w:ilvl="2" w:tplc="10090005" w:tentative="1">
      <w:start w:val="1"/>
      <w:numFmt w:val="bullet"/>
      <w:lvlText w:val=""/>
      <w:lvlJc w:val="left"/>
      <w:pPr>
        <w:ind w:left="2235" w:hanging="360"/>
      </w:pPr>
      <w:rPr>
        <w:rFonts w:ascii="Wingdings" w:hAnsi="Wingdings" w:hint="default"/>
      </w:rPr>
    </w:lvl>
    <w:lvl w:ilvl="3" w:tplc="10090001" w:tentative="1">
      <w:start w:val="1"/>
      <w:numFmt w:val="bullet"/>
      <w:lvlText w:val=""/>
      <w:lvlJc w:val="left"/>
      <w:pPr>
        <w:ind w:left="2955" w:hanging="360"/>
      </w:pPr>
      <w:rPr>
        <w:rFonts w:ascii="Symbol" w:hAnsi="Symbol" w:hint="default"/>
      </w:rPr>
    </w:lvl>
    <w:lvl w:ilvl="4" w:tplc="10090003" w:tentative="1">
      <w:start w:val="1"/>
      <w:numFmt w:val="bullet"/>
      <w:lvlText w:val="o"/>
      <w:lvlJc w:val="left"/>
      <w:pPr>
        <w:ind w:left="3675" w:hanging="360"/>
      </w:pPr>
      <w:rPr>
        <w:rFonts w:ascii="Courier New" w:hAnsi="Courier New" w:cs="Courier New" w:hint="default"/>
      </w:rPr>
    </w:lvl>
    <w:lvl w:ilvl="5" w:tplc="10090005" w:tentative="1">
      <w:start w:val="1"/>
      <w:numFmt w:val="bullet"/>
      <w:lvlText w:val=""/>
      <w:lvlJc w:val="left"/>
      <w:pPr>
        <w:ind w:left="4395" w:hanging="360"/>
      </w:pPr>
      <w:rPr>
        <w:rFonts w:ascii="Wingdings" w:hAnsi="Wingdings" w:hint="default"/>
      </w:rPr>
    </w:lvl>
    <w:lvl w:ilvl="6" w:tplc="10090001" w:tentative="1">
      <w:start w:val="1"/>
      <w:numFmt w:val="bullet"/>
      <w:lvlText w:val=""/>
      <w:lvlJc w:val="left"/>
      <w:pPr>
        <w:ind w:left="5115" w:hanging="360"/>
      </w:pPr>
      <w:rPr>
        <w:rFonts w:ascii="Symbol" w:hAnsi="Symbol" w:hint="default"/>
      </w:rPr>
    </w:lvl>
    <w:lvl w:ilvl="7" w:tplc="10090003" w:tentative="1">
      <w:start w:val="1"/>
      <w:numFmt w:val="bullet"/>
      <w:lvlText w:val="o"/>
      <w:lvlJc w:val="left"/>
      <w:pPr>
        <w:ind w:left="5835" w:hanging="360"/>
      </w:pPr>
      <w:rPr>
        <w:rFonts w:ascii="Courier New" w:hAnsi="Courier New" w:cs="Courier New" w:hint="default"/>
      </w:rPr>
    </w:lvl>
    <w:lvl w:ilvl="8" w:tplc="10090005" w:tentative="1">
      <w:start w:val="1"/>
      <w:numFmt w:val="bullet"/>
      <w:lvlText w:val=""/>
      <w:lvlJc w:val="left"/>
      <w:pPr>
        <w:ind w:left="6555" w:hanging="360"/>
      </w:pPr>
      <w:rPr>
        <w:rFonts w:ascii="Wingdings" w:hAnsi="Wingdings" w:hint="default"/>
      </w:rPr>
    </w:lvl>
  </w:abstractNum>
  <w:abstractNum w:abstractNumId="12" w15:restartNumberingAfterBreak="0">
    <w:nsid w:val="7C906775"/>
    <w:multiLevelType w:val="hybridMultilevel"/>
    <w:tmpl w:val="A6E663A2"/>
    <w:lvl w:ilvl="0" w:tplc="ABC8AC96">
      <w:numFmt w:val="bullet"/>
      <w:lvlText w:val="-"/>
      <w:lvlJc w:val="left"/>
      <w:pPr>
        <w:ind w:left="720" w:hanging="360"/>
      </w:pPr>
      <w:rPr>
        <w:rFonts w:ascii="Arial" w:eastAsia="Times New Roman" w:hAnsi="Arial" w:cs="Arial" w:hint="default"/>
        <w:color w:val="1A1A1A"/>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num w:numId="1" w16cid:durableId="1834836776">
    <w:abstractNumId w:val="9"/>
  </w:num>
  <w:num w:numId="2" w16cid:durableId="2102488355">
    <w:abstractNumId w:val="0"/>
  </w:num>
  <w:num w:numId="3" w16cid:durableId="2116632623">
    <w:abstractNumId w:val="8"/>
  </w:num>
  <w:num w:numId="4" w16cid:durableId="778376202">
    <w:abstractNumId w:val="1"/>
  </w:num>
  <w:num w:numId="5" w16cid:durableId="701245016">
    <w:abstractNumId w:val="7"/>
  </w:num>
  <w:num w:numId="6" w16cid:durableId="192036065">
    <w:abstractNumId w:val="5"/>
  </w:num>
  <w:num w:numId="7" w16cid:durableId="402064341">
    <w:abstractNumId w:val="3"/>
  </w:num>
  <w:num w:numId="8" w16cid:durableId="889151355">
    <w:abstractNumId w:val="11"/>
  </w:num>
  <w:num w:numId="9" w16cid:durableId="1383405174">
    <w:abstractNumId w:val="12"/>
  </w:num>
  <w:num w:numId="10" w16cid:durableId="788164218">
    <w:abstractNumId w:val="4"/>
  </w:num>
  <w:num w:numId="11" w16cid:durableId="1410351913">
    <w:abstractNumId w:val="10"/>
  </w:num>
  <w:num w:numId="12" w16cid:durableId="1974287580">
    <w:abstractNumId w:val="6"/>
  </w:num>
  <w:num w:numId="13" w16cid:durableId="730422718">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20"/>
  <w:hyphenationZone w:val="425"/>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E5CE8"/>
    <w:rsid w:val="00002F5C"/>
    <w:rsid w:val="00003B43"/>
    <w:rsid w:val="00005FBF"/>
    <w:rsid w:val="00006402"/>
    <w:rsid w:val="000160F5"/>
    <w:rsid w:val="00016624"/>
    <w:rsid w:val="00017066"/>
    <w:rsid w:val="00017B64"/>
    <w:rsid w:val="00021CA5"/>
    <w:rsid w:val="00026E20"/>
    <w:rsid w:val="00032FEE"/>
    <w:rsid w:val="00033299"/>
    <w:rsid w:val="00034EC1"/>
    <w:rsid w:val="00042C5F"/>
    <w:rsid w:val="000466C6"/>
    <w:rsid w:val="00052175"/>
    <w:rsid w:val="000523FF"/>
    <w:rsid w:val="00052BC6"/>
    <w:rsid w:val="00053854"/>
    <w:rsid w:val="00054F43"/>
    <w:rsid w:val="000563DA"/>
    <w:rsid w:val="00060544"/>
    <w:rsid w:val="000660E5"/>
    <w:rsid w:val="00076729"/>
    <w:rsid w:val="000778D0"/>
    <w:rsid w:val="00082331"/>
    <w:rsid w:val="000858E6"/>
    <w:rsid w:val="0009127F"/>
    <w:rsid w:val="00091CA9"/>
    <w:rsid w:val="0009687D"/>
    <w:rsid w:val="000A1F34"/>
    <w:rsid w:val="000A3037"/>
    <w:rsid w:val="000C4FA3"/>
    <w:rsid w:val="000C56FE"/>
    <w:rsid w:val="000C5907"/>
    <w:rsid w:val="000C6955"/>
    <w:rsid w:val="000D0889"/>
    <w:rsid w:val="000D3261"/>
    <w:rsid w:val="000E527C"/>
    <w:rsid w:val="000E60AA"/>
    <w:rsid w:val="000F03F0"/>
    <w:rsid w:val="000F34E5"/>
    <w:rsid w:val="000F6481"/>
    <w:rsid w:val="000F6B58"/>
    <w:rsid w:val="00101247"/>
    <w:rsid w:val="0010341E"/>
    <w:rsid w:val="001046FC"/>
    <w:rsid w:val="00105922"/>
    <w:rsid w:val="00106178"/>
    <w:rsid w:val="00106AF1"/>
    <w:rsid w:val="00107B4C"/>
    <w:rsid w:val="001126E0"/>
    <w:rsid w:val="00112B35"/>
    <w:rsid w:val="00114B63"/>
    <w:rsid w:val="00116E49"/>
    <w:rsid w:val="001232D5"/>
    <w:rsid w:val="00123A83"/>
    <w:rsid w:val="00126E6A"/>
    <w:rsid w:val="0013076A"/>
    <w:rsid w:val="001325B8"/>
    <w:rsid w:val="00141A1A"/>
    <w:rsid w:val="00142638"/>
    <w:rsid w:val="00146FF0"/>
    <w:rsid w:val="00150F6A"/>
    <w:rsid w:val="001513A3"/>
    <w:rsid w:val="001559DB"/>
    <w:rsid w:val="00156BF7"/>
    <w:rsid w:val="001601EC"/>
    <w:rsid w:val="00167F9B"/>
    <w:rsid w:val="001704A5"/>
    <w:rsid w:val="001709BE"/>
    <w:rsid w:val="00173C90"/>
    <w:rsid w:val="001757F5"/>
    <w:rsid w:val="00176F87"/>
    <w:rsid w:val="00176FDD"/>
    <w:rsid w:val="00177ABB"/>
    <w:rsid w:val="00177FC3"/>
    <w:rsid w:val="00180D35"/>
    <w:rsid w:val="00183AF5"/>
    <w:rsid w:val="001861E5"/>
    <w:rsid w:val="001862AB"/>
    <w:rsid w:val="001930C6"/>
    <w:rsid w:val="00193EA0"/>
    <w:rsid w:val="00194244"/>
    <w:rsid w:val="001A0F46"/>
    <w:rsid w:val="001A5720"/>
    <w:rsid w:val="001B1803"/>
    <w:rsid w:val="001B7C65"/>
    <w:rsid w:val="001C177D"/>
    <w:rsid w:val="001C1B6C"/>
    <w:rsid w:val="001C22C2"/>
    <w:rsid w:val="001C5188"/>
    <w:rsid w:val="001D21B7"/>
    <w:rsid w:val="001D370E"/>
    <w:rsid w:val="001E35E5"/>
    <w:rsid w:val="001E3918"/>
    <w:rsid w:val="001E5CE8"/>
    <w:rsid w:val="001E7CDC"/>
    <w:rsid w:val="001F0012"/>
    <w:rsid w:val="001F16AB"/>
    <w:rsid w:val="002022CF"/>
    <w:rsid w:val="00202917"/>
    <w:rsid w:val="0020411D"/>
    <w:rsid w:val="00221F4E"/>
    <w:rsid w:val="00225EA0"/>
    <w:rsid w:val="0022624B"/>
    <w:rsid w:val="002264C5"/>
    <w:rsid w:val="0022664D"/>
    <w:rsid w:val="00226957"/>
    <w:rsid w:val="00226D6F"/>
    <w:rsid w:val="00227D87"/>
    <w:rsid w:val="00232688"/>
    <w:rsid w:val="00232A72"/>
    <w:rsid w:val="00234AB6"/>
    <w:rsid w:val="00235A9B"/>
    <w:rsid w:val="00240D04"/>
    <w:rsid w:val="002436FC"/>
    <w:rsid w:val="002441F0"/>
    <w:rsid w:val="00247C8A"/>
    <w:rsid w:val="002504F1"/>
    <w:rsid w:val="00251C04"/>
    <w:rsid w:val="002620DB"/>
    <w:rsid w:val="00262D74"/>
    <w:rsid w:val="00266445"/>
    <w:rsid w:val="0027475A"/>
    <w:rsid w:val="002802A1"/>
    <w:rsid w:val="00283019"/>
    <w:rsid w:val="00283A35"/>
    <w:rsid w:val="00283A49"/>
    <w:rsid w:val="00284DED"/>
    <w:rsid w:val="00286C0A"/>
    <w:rsid w:val="00297299"/>
    <w:rsid w:val="002A5B7A"/>
    <w:rsid w:val="002A7946"/>
    <w:rsid w:val="002B2039"/>
    <w:rsid w:val="002B3475"/>
    <w:rsid w:val="002B4155"/>
    <w:rsid w:val="002B5AB7"/>
    <w:rsid w:val="002C254D"/>
    <w:rsid w:val="002C38EC"/>
    <w:rsid w:val="002C5B14"/>
    <w:rsid w:val="002D06C4"/>
    <w:rsid w:val="002D1BC5"/>
    <w:rsid w:val="002D35CC"/>
    <w:rsid w:val="002D4533"/>
    <w:rsid w:val="002E0019"/>
    <w:rsid w:val="002E207D"/>
    <w:rsid w:val="002E3FE8"/>
    <w:rsid w:val="002E48A4"/>
    <w:rsid w:val="002E4EBA"/>
    <w:rsid w:val="002E52CB"/>
    <w:rsid w:val="002E7C92"/>
    <w:rsid w:val="002F14CE"/>
    <w:rsid w:val="00301DA4"/>
    <w:rsid w:val="00306FFE"/>
    <w:rsid w:val="00315617"/>
    <w:rsid w:val="00317631"/>
    <w:rsid w:val="00320393"/>
    <w:rsid w:val="003218E1"/>
    <w:rsid w:val="00321FC6"/>
    <w:rsid w:val="00322BE5"/>
    <w:rsid w:val="0032569F"/>
    <w:rsid w:val="00325D81"/>
    <w:rsid w:val="0033400A"/>
    <w:rsid w:val="00335BC9"/>
    <w:rsid w:val="003415F1"/>
    <w:rsid w:val="003434BA"/>
    <w:rsid w:val="00347A88"/>
    <w:rsid w:val="00360020"/>
    <w:rsid w:val="00360F64"/>
    <w:rsid w:val="00363A13"/>
    <w:rsid w:val="003654F9"/>
    <w:rsid w:val="00366127"/>
    <w:rsid w:val="003666D8"/>
    <w:rsid w:val="00367557"/>
    <w:rsid w:val="003710C6"/>
    <w:rsid w:val="00372C5A"/>
    <w:rsid w:val="00375EC5"/>
    <w:rsid w:val="003855AF"/>
    <w:rsid w:val="00387416"/>
    <w:rsid w:val="0039151D"/>
    <w:rsid w:val="0039258C"/>
    <w:rsid w:val="00392BFD"/>
    <w:rsid w:val="00393B97"/>
    <w:rsid w:val="003A0340"/>
    <w:rsid w:val="003A1663"/>
    <w:rsid w:val="003A47C8"/>
    <w:rsid w:val="003A4D67"/>
    <w:rsid w:val="003A54A3"/>
    <w:rsid w:val="003B15DB"/>
    <w:rsid w:val="003B4527"/>
    <w:rsid w:val="003C17F2"/>
    <w:rsid w:val="003C1B75"/>
    <w:rsid w:val="003C577E"/>
    <w:rsid w:val="003C7CA7"/>
    <w:rsid w:val="003D1771"/>
    <w:rsid w:val="003D7990"/>
    <w:rsid w:val="003F22CB"/>
    <w:rsid w:val="003F3457"/>
    <w:rsid w:val="003F4366"/>
    <w:rsid w:val="003F6E9E"/>
    <w:rsid w:val="004003A1"/>
    <w:rsid w:val="00403328"/>
    <w:rsid w:val="0040460C"/>
    <w:rsid w:val="004049D5"/>
    <w:rsid w:val="00405A83"/>
    <w:rsid w:val="00416256"/>
    <w:rsid w:val="0042053B"/>
    <w:rsid w:val="004220E7"/>
    <w:rsid w:val="00422619"/>
    <w:rsid w:val="00425D59"/>
    <w:rsid w:val="00440DE9"/>
    <w:rsid w:val="00443A8E"/>
    <w:rsid w:val="00447DC7"/>
    <w:rsid w:val="004502CD"/>
    <w:rsid w:val="00453451"/>
    <w:rsid w:val="00455D4E"/>
    <w:rsid w:val="00464F46"/>
    <w:rsid w:val="00471080"/>
    <w:rsid w:val="00475539"/>
    <w:rsid w:val="00477423"/>
    <w:rsid w:val="00480F3A"/>
    <w:rsid w:val="00485C79"/>
    <w:rsid w:val="0048653F"/>
    <w:rsid w:val="004931AB"/>
    <w:rsid w:val="00493895"/>
    <w:rsid w:val="00497ED3"/>
    <w:rsid w:val="004A2A3D"/>
    <w:rsid w:val="004B3860"/>
    <w:rsid w:val="004B3C82"/>
    <w:rsid w:val="004B4873"/>
    <w:rsid w:val="004C03AA"/>
    <w:rsid w:val="004C1217"/>
    <w:rsid w:val="004C4743"/>
    <w:rsid w:val="004C5B6F"/>
    <w:rsid w:val="004D4564"/>
    <w:rsid w:val="004D6BF6"/>
    <w:rsid w:val="004E1CC2"/>
    <w:rsid w:val="004E5BEF"/>
    <w:rsid w:val="004F57F8"/>
    <w:rsid w:val="004F65A4"/>
    <w:rsid w:val="00500D41"/>
    <w:rsid w:val="00503EE8"/>
    <w:rsid w:val="0050413E"/>
    <w:rsid w:val="0050471D"/>
    <w:rsid w:val="00505A15"/>
    <w:rsid w:val="00511BF6"/>
    <w:rsid w:val="00514C01"/>
    <w:rsid w:val="00527F32"/>
    <w:rsid w:val="00535114"/>
    <w:rsid w:val="005519E8"/>
    <w:rsid w:val="00553668"/>
    <w:rsid w:val="0055470D"/>
    <w:rsid w:val="00554D03"/>
    <w:rsid w:val="00554FC9"/>
    <w:rsid w:val="005550C9"/>
    <w:rsid w:val="005570E3"/>
    <w:rsid w:val="005635EE"/>
    <w:rsid w:val="00576181"/>
    <w:rsid w:val="00582E86"/>
    <w:rsid w:val="00583391"/>
    <w:rsid w:val="0058695C"/>
    <w:rsid w:val="00587CA3"/>
    <w:rsid w:val="005913C8"/>
    <w:rsid w:val="00591DE8"/>
    <w:rsid w:val="0059461D"/>
    <w:rsid w:val="00597601"/>
    <w:rsid w:val="005A3605"/>
    <w:rsid w:val="005A3D6D"/>
    <w:rsid w:val="005B308F"/>
    <w:rsid w:val="005B38D6"/>
    <w:rsid w:val="005B70B0"/>
    <w:rsid w:val="005C3377"/>
    <w:rsid w:val="005D1F2E"/>
    <w:rsid w:val="005D2DA4"/>
    <w:rsid w:val="005D5262"/>
    <w:rsid w:val="005E17E1"/>
    <w:rsid w:val="005E23C5"/>
    <w:rsid w:val="005E2F7F"/>
    <w:rsid w:val="005E59CC"/>
    <w:rsid w:val="005F4883"/>
    <w:rsid w:val="00601C2B"/>
    <w:rsid w:val="00605CC3"/>
    <w:rsid w:val="00606918"/>
    <w:rsid w:val="00606C8F"/>
    <w:rsid w:val="00611AC6"/>
    <w:rsid w:val="006164D9"/>
    <w:rsid w:val="00623024"/>
    <w:rsid w:val="0062492C"/>
    <w:rsid w:val="00624B98"/>
    <w:rsid w:val="006302E4"/>
    <w:rsid w:val="0063382C"/>
    <w:rsid w:val="0063488C"/>
    <w:rsid w:val="00634B4E"/>
    <w:rsid w:val="00636011"/>
    <w:rsid w:val="006366E6"/>
    <w:rsid w:val="00637B78"/>
    <w:rsid w:val="006419BE"/>
    <w:rsid w:val="0064462D"/>
    <w:rsid w:val="00645368"/>
    <w:rsid w:val="00645CA0"/>
    <w:rsid w:val="006467F2"/>
    <w:rsid w:val="006472DD"/>
    <w:rsid w:val="00650342"/>
    <w:rsid w:val="006504CD"/>
    <w:rsid w:val="006551E5"/>
    <w:rsid w:val="006558C7"/>
    <w:rsid w:val="00661036"/>
    <w:rsid w:val="006652F0"/>
    <w:rsid w:val="00667D05"/>
    <w:rsid w:val="00670CF5"/>
    <w:rsid w:val="00671DD7"/>
    <w:rsid w:val="00674A19"/>
    <w:rsid w:val="00676810"/>
    <w:rsid w:val="006828A3"/>
    <w:rsid w:val="006853C8"/>
    <w:rsid w:val="00686B54"/>
    <w:rsid w:val="00691CC5"/>
    <w:rsid w:val="00692C62"/>
    <w:rsid w:val="00692DD3"/>
    <w:rsid w:val="00693AAB"/>
    <w:rsid w:val="00696B49"/>
    <w:rsid w:val="006A26F9"/>
    <w:rsid w:val="006A442F"/>
    <w:rsid w:val="006B3B73"/>
    <w:rsid w:val="006B639C"/>
    <w:rsid w:val="006B6913"/>
    <w:rsid w:val="006C1730"/>
    <w:rsid w:val="006C2FB9"/>
    <w:rsid w:val="006C4673"/>
    <w:rsid w:val="006E0C9D"/>
    <w:rsid w:val="006E0E2C"/>
    <w:rsid w:val="006E14CB"/>
    <w:rsid w:val="006E3A42"/>
    <w:rsid w:val="006F0428"/>
    <w:rsid w:val="00701109"/>
    <w:rsid w:val="007040C3"/>
    <w:rsid w:val="00707D91"/>
    <w:rsid w:val="00710734"/>
    <w:rsid w:val="0072062C"/>
    <w:rsid w:val="00721B77"/>
    <w:rsid w:val="00724BD1"/>
    <w:rsid w:val="00730869"/>
    <w:rsid w:val="00735E13"/>
    <w:rsid w:val="00735E27"/>
    <w:rsid w:val="00736654"/>
    <w:rsid w:val="00740634"/>
    <w:rsid w:val="007423EC"/>
    <w:rsid w:val="00742A74"/>
    <w:rsid w:val="00747B87"/>
    <w:rsid w:val="007508B0"/>
    <w:rsid w:val="007509DC"/>
    <w:rsid w:val="00752B0C"/>
    <w:rsid w:val="00752BD9"/>
    <w:rsid w:val="007538EE"/>
    <w:rsid w:val="007544FC"/>
    <w:rsid w:val="007605B9"/>
    <w:rsid w:val="007656B9"/>
    <w:rsid w:val="00766110"/>
    <w:rsid w:val="00770188"/>
    <w:rsid w:val="007771A6"/>
    <w:rsid w:val="0078231A"/>
    <w:rsid w:val="00787C6D"/>
    <w:rsid w:val="007A0123"/>
    <w:rsid w:val="007A0202"/>
    <w:rsid w:val="007A1D43"/>
    <w:rsid w:val="007A64F3"/>
    <w:rsid w:val="007A683B"/>
    <w:rsid w:val="007B5721"/>
    <w:rsid w:val="007B5E13"/>
    <w:rsid w:val="007C099D"/>
    <w:rsid w:val="007C16E1"/>
    <w:rsid w:val="007C5262"/>
    <w:rsid w:val="007D0CE2"/>
    <w:rsid w:val="007D635E"/>
    <w:rsid w:val="007E2EE8"/>
    <w:rsid w:val="007F5A4B"/>
    <w:rsid w:val="007F6285"/>
    <w:rsid w:val="007F65DC"/>
    <w:rsid w:val="007F6680"/>
    <w:rsid w:val="00812230"/>
    <w:rsid w:val="0081285C"/>
    <w:rsid w:val="008169E4"/>
    <w:rsid w:val="0082510B"/>
    <w:rsid w:val="00825DCB"/>
    <w:rsid w:val="008270CE"/>
    <w:rsid w:val="00827748"/>
    <w:rsid w:val="00834B87"/>
    <w:rsid w:val="00836893"/>
    <w:rsid w:val="00840679"/>
    <w:rsid w:val="008512FA"/>
    <w:rsid w:val="00851350"/>
    <w:rsid w:val="00851C0E"/>
    <w:rsid w:val="00852825"/>
    <w:rsid w:val="00854810"/>
    <w:rsid w:val="008552C2"/>
    <w:rsid w:val="0085734B"/>
    <w:rsid w:val="008633C7"/>
    <w:rsid w:val="00863418"/>
    <w:rsid w:val="00864610"/>
    <w:rsid w:val="0086534A"/>
    <w:rsid w:val="0086730C"/>
    <w:rsid w:val="0087105B"/>
    <w:rsid w:val="00874135"/>
    <w:rsid w:val="00874A91"/>
    <w:rsid w:val="00877FBE"/>
    <w:rsid w:val="0088106C"/>
    <w:rsid w:val="0089274D"/>
    <w:rsid w:val="00894704"/>
    <w:rsid w:val="00897342"/>
    <w:rsid w:val="00897C52"/>
    <w:rsid w:val="008A401F"/>
    <w:rsid w:val="008A6160"/>
    <w:rsid w:val="008B168D"/>
    <w:rsid w:val="008B1CC3"/>
    <w:rsid w:val="008C005D"/>
    <w:rsid w:val="008C1C13"/>
    <w:rsid w:val="008C4909"/>
    <w:rsid w:val="008C5A9F"/>
    <w:rsid w:val="008C7FA5"/>
    <w:rsid w:val="008D3A7A"/>
    <w:rsid w:val="008E1C99"/>
    <w:rsid w:val="008E3840"/>
    <w:rsid w:val="008E3DF0"/>
    <w:rsid w:val="008E564F"/>
    <w:rsid w:val="008E5E60"/>
    <w:rsid w:val="008E6E40"/>
    <w:rsid w:val="008F4D15"/>
    <w:rsid w:val="008F7A30"/>
    <w:rsid w:val="00900A41"/>
    <w:rsid w:val="009017F4"/>
    <w:rsid w:val="009029A8"/>
    <w:rsid w:val="009041FF"/>
    <w:rsid w:val="0090618C"/>
    <w:rsid w:val="00910EDF"/>
    <w:rsid w:val="009112E1"/>
    <w:rsid w:val="00912583"/>
    <w:rsid w:val="00913381"/>
    <w:rsid w:val="00913E12"/>
    <w:rsid w:val="009226AF"/>
    <w:rsid w:val="00923123"/>
    <w:rsid w:val="009278D8"/>
    <w:rsid w:val="00932DC6"/>
    <w:rsid w:val="00933BE7"/>
    <w:rsid w:val="00934836"/>
    <w:rsid w:val="00936A47"/>
    <w:rsid w:val="00940EB0"/>
    <w:rsid w:val="0094377A"/>
    <w:rsid w:val="00947F2F"/>
    <w:rsid w:val="00950577"/>
    <w:rsid w:val="00951670"/>
    <w:rsid w:val="00951D97"/>
    <w:rsid w:val="009529F1"/>
    <w:rsid w:val="009571FF"/>
    <w:rsid w:val="009612B5"/>
    <w:rsid w:val="00963EC0"/>
    <w:rsid w:val="00967CE1"/>
    <w:rsid w:val="00967FEE"/>
    <w:rsid w:val="0097203A"/>
    <w:rsid w:val="009723F9"/>
    <w:rsid w:val="00974BF5"/>
    <w:rsid w:val="00981292"/>
    <w:rsid w:val="00981B7E"/>
    <w:rsid w:val="00992E78"/>
    <w:rsid w:val="00997DE8"/>
    <w:rsid w:val="009A4585"/>
    <w:rsid w:val="009A5144"/>
    <w:rsid w:val="009A533F"/>
    <w:rsid w:val="009A5A4D"/>
    <w:rsid w:val="009B030C"/>
    <w:rsid w:val="009B1DF5"/>
    <w:rsid w:val="009B3F1F"/>
    <w:rsid w:val="009B4C3F"/>
    <w:rsid w:val="009B51CC"/>
    <w:rsid w:val="009B5F2E"/>
    <w:rsid w:val="009C345E"/>
    <w:rsid w:val="009D1B0F"/>
    <w:rsid w:val="009D3813"/>
    <w:rsid w:val="009D3B3D"/>
    <w:rsid w:val="009D66C8"/>
    <w:rsid w:val="009E1B88"/>
    <w:rsid w:val="009E5357"/>
    <w:rsid w:val="009E6D63"/>
    <w:rsid w:val="009F059B"/>
    <w:rsid w:val="009F1DFD"/>
    <w:rsid w:val="009F74A7"/>
    <w:rsid w:val="00A00FD8"/>
    <w:rsid w:val="00A01019"/>
    <w:rsid w:val="00A01FC8"/>
    <w:rsid w:val="00A04339"/>
    <w:rsid w:val="00A06BB3"/>
    <w:rsid w:val="00A10D3D"/>
    <w:rsid w:val="00A130E2"/>
    <w:rsid w:val="00A2079F"/>
    <w:rsid w:val="00A30AB8"/>
    <w:rsid w:val="00A31155"/>
    <w:rsid w:val="00A3127D"/>
    <w:rsid w:val="00A32108"/>
    <w:rsid w:val="00A338AE"/>
    <w:rsid w:val="00A352B1"/>
    <w:rsid w:val="00A35EB3"/>
    <w:rsid w:val="00A42D7F"/>
    <w:rsid w:val="00A4386E"/>
    <w:rsid w:val="00A55C44"/>
    <w:rsid w:val="00A56986"/>
    <w:rsid w:val="00A60902"/>
    <w:rsid w:val="00A62050"/>
    <w:rsid w:val="00A631A6"/>
    <w:rsid w:val="00A656BF"/>
    <w:rsid w:val="00A70E6E"/>
    <w:rsid w:val="00A81BCE"/>
    <w:rsid w:val="00A95851"/>
    <w:rsid w:val="00AA0248"/>
    <w:rsid w:val="00AA0BD7"/>
    <w:rsid w:val="00AA75E1"/>
    <w:rsid w:val="00AB3F52"/>
    <w:rsid w:val="00AC5184"/>
    <w:rsid w:val="00AD0911"/>
    <w:rsid w:val="00AD13C4"/>
    <w:rsid w:val="00AD208B"/>
    <w:rsid w:val="00AD23AF"/>
    <w:rsid w:val="00AD23DC"/>
    <w:rsid w:val="00AD3D08"/>
    <w:rsid w:val="00AD511C"/>
    <w:rsid w:val="00AD5D6D"/>
    <w:rsid w:val="00AD663C"/>
    <w:rsid w:val="00AD7FC3"/>
    <w:rsid w:val="00AE33BC"/>
    <w:rsid w:val="00AF5518"/>
    <w:rsid w:val="00B007DA"/>
    <w:rsid w:val="00B07A3D"/>
    <w:rsid w:val="00B147A8"/>
    <w:rsid w:val="00B24EB6"/>
    <w:rsid w:val="00B25D20"/>
    <w:rsid w:val="00B27B4C"/>
    <w:rsid w:val="00B351A0"/>
    <w:rsid w:val="00B42863"/>
    <w:rsid w:val="00B4356C"/>
    <w:rsid w:val="00B47D28"/>
    <w:rsid w:val="00B53593"/>
    <w:rsid w:val="00B537EA"/>
    <w:rsid w:val="00B579AF"/>
    <w:rsid w:val="00B67636"/>
    <w:rsid w:val="00B7311B"/>
    <w:rsid w:val="00B808EB"/>
    <w:rsid w:val="00B86862"/>
    <w:rsid w:val="00B86B26"/>
    <w:rsid w:val="00B92329"/>
    <w:rsid w:val="00B9268A"/>
    <w:rsid w:val="00B93B9E"/>
    <w:rsid w:val="00BA5A22"/>
    <w:rsid w:val="00BA5D1D"/>
    <w:rsid w:val="00BA655C"/>
    <w:rsid w:val="00BA7BF5"/>
    <w:rsid w:val="00BB1475"/>
    <w:rsid w:val="00BC1F47"/>
    <w:rsid w:val="00BD1725"/>
    <w:rsid w:val="00BD6685"/>
    <w:rsid w:val="00BE26C1"/>
    <w:rsid w:val="00BE6185"/>
    <w:rsid w:val="00BE788B"/>
    <w:rsid w:val="00BF1B8B"/>
    <w:rsid w:val="00BF23FC"/>
    <w:rsid w:val="00BF24C2"/>
    <w:rsid w:val="00BF2571"/>
    <w:rsid w:val="00BF6ECE"/>
    <w:rsid w:val="00C05ED6"/>
    <w:rsid w:val="00C11DAE"/>
    <w:rsid w:val="00C14B1F"/>
    <w:rsid w:val="00C205D8"/>
    <w:rsid w:val="00C21389"/>
    <w:rsid w:val="00C213EA"/>
    <w:rsid w:val="00C226AD"/>
    <w:rsid w:val="00C22A01"/>
    <w:rsid w:val="00C232DE"/>
    <w:rsid w:val="00C23781"/>
    <w:rsid w:val="00C25D49"/>
    <w:rsid w:val="00C31471"/>
    <w:rsid w:val="00C334EA"/>
    <w:rsid w:val="00C35854"/>
    <w:rsid w:val="00C416D8"/>
    <w:rsid w:val="00C44776"/>
    <w:rsid w:val="00C44B30"/>
    <w:rsid w:val="00C44FCF"/>
    <w:rsid w:val="00C47DAA"/>
    <w:rsid w:val="00C52558"/>
    <w:rsid w:val="00C57B23"/>
    <w:rsid w:val="00C60426"/>
    <w:rsid w:val="00C621C8"/>
    <w:rsid w:val="00C65A72"/>
    <w:rsid w:val="00C6612D"/>
    <w:rsid w:val="00C669E6"/>
    <w:rsid w:val="00C731AD"/>
    <w:rsid w:val="00C814DB"/>
    <w:rsid w:val="00C8537F"/>
    <w:rsid w:val="00C91D79"/>
    <w:rsid w:val="00C955B5"/>
    <w:rsid w:val="00C95A73"/>
    <w:rsid w:val="00CA3983"/>
    <w:rsid w:val="00CA56F9"/>
    <w:rsid w:val="00CB0352"/>
    <w:rsid w:val="00CB08E6"/>
    <w:rsid w:val="00CB18FF"/>
    <w:rsid w:val="00CB275F"/>
    <w:rsid w:val="00CB51DB"/>
    <w:rsid w:val="00CC5769"/>
    <w:rsid w:val="00CC5CB1"/>
    <w:rsid w:val="00CC6E55"/>
    <w:rsid w:val="00CD1CDD"/>
    <w:rsid w:val="00CD7967"/>
    <w:rsid w:val="00CD7AD9"/>
    <w:rsid w:val="00CE0223"/>
    <w:rsid w:val="00CE0A70"/>
    <w:rsid w:val="00CE1711"/>
    <w:rsid w:val="00CE1A36"/>
    <w:rsid w:val="00CF2A3E"/>
    <w:rsid w:val="00CF5A33"/>
    <w:rsid w:val="00CF7A83"/>
    <w:rsid w:val="00D025CF"/>
    <w:rsid w:val="00D05156"/>
    <w:rsid w:val="00D119BA"/>
    <w:rsid w:val="00D14042"/>
    <w:rsid w:val="00D14F81"/>
    <w:rsid w:val="00D2114B"/>
    <w:rsid w:val="00D31525"/>
    <w:rsid w:val="00D3153D"/>
    <w:rsid w:val="00D37463"/>
    <w:rsid w:val="00D42EA7"/>
    <w:rsid w:val="00D44322"/>
    <w:rsid w:val="00D46AB5"/>
    <w:rsid w:val="00D543AA"/>
    <w:rsid w:val="00D64131"/>
    <w:rsid w:val="00D6462F"/>
    <w:rsid w:val="00D70687"/>
    <w:rsid w:val="00D758BD"/>
    <w:rsid w:val="00D81364"/>
    <w:rsid w:val="00D81892"/>
    <w:rsid w:val="00D85BA9"/>
    <w:rsid w:val="00D86549"/>
    <w:rsid w:val="00D934C8"/>
    <w:rsid w:val="00D9546A"/>
    <w:rsid w:val="00DA2700"/>
    <w:rsid w:val="00DB04CB"/>
    <w:rsid w:val="00DB16E6"/>
    <w:rsid w:val="00DC1F75"/>
    <w:rsid w:val="00DC381C"/>
    <w:rsid w:val="00DC68B8"/>
    <w:rsid w:val="00DD0267"/>
    <w:rsid w:val="00DE33C8"/>
    <w:rsid w:val="00DE4124"/>
    <w:rsid w:val="00DE4940"/>
    <w:rsid w:val="00DE4B00"/>
    <w:rsid w:val="00DE71BF"/>
    <w:rsid w:val="00DE72A6"/>
    <w:rsid w:val="00DF0486"/>
    <w:rsid w:val="00DF20AE"/>
    <w:rsid w:val="00DF3AF1"/>
    <w:rsid w:val="00E101C8"/>
    <w:rsid w:val="00E1135D"/>
    <w:rsid w:val="00E235D7"/>
    <w:rsid w:val="00E2374E"/>
    <w:rsid w:val="00E23E14"/>
    <w:rsid w:val="00E25254"/>
    <w:rsid w:val="00E3151F"/>
    <w:rsid w:val="00E31773"/>
    <w:rsid w:val="00E327F4"/>
    <w:rsid w:val="00E34245"/>
    <w:rsid w:val="00E37CB0"/>
    <w:rsid w:val="00E444AD"/>
    <w:rsid w:val="00E44D6E"/>
    <w:rsid w:val="00E4788F"/>
    <w:rsid w:val="00E529B8"/>
    <w:rsid w:val="00E53AA5"/>
    <w:rsid w:val="00E56B6E"/>
    <w:rsid w:val="00E61918"/>
    <w:rsid w:val="00E67E75"/>
    <w:rsid w:val="00E72580"/>
    <w:rsid w:val="00E72E4E"/>
    <w:rsid w:val="00E74700"/>
    <w:rsid w:val="00E7586C"/>
    <w:rsid w:val="00E822D0"/>
    <w:rsid w:val="00E84C2D"/>
    <w:rsid w:val="00E916D8"/>
    <w:rsid w:val="00E932E7"/>
    <w:rsid w:val="00EA0B96"/>
    <w:rsid w:val="00EA1228"/>
    <w:rsid w:val="00EA58EE"/>
    <w:rsid w:val="00EB05EB"/>
    <w:rsid w:val="00EB1254"/>
    <w:rsid w:val="00EB2B4B"/>
    <w:rsid w:val="00EB5183"/>
    <w:rsid w:val="00EB5C9B"/>
    <w:rsid w:val="00EC01F9"/>
    <w:rsid w:val="00EC0CA7"/>
    <w:rsid w:val="00EC5CBB"/>
    <w:rsid w:val="00EC61F0"/>
    <w:rsid w:val="00ED04D9"/>
    <w:rsid w:val="00ED290C"/>
    <w:rsid w:val="00ED43D0"/>
    <w:rsid w:val="00ED58DF"/>
    <w:rsid w:val="00ED7255"/>
    <w:rsid w:val="00EE21D8"/>
    <w:rsid w:val="00EE5409"/>
    <w:rsid w:val="00EF60A0"/>
    <w:rsid w:val="00F0777A"/>
    <w:rsid w:val="00F15007"/>
    <w:rsid w:val="00F1712C"/>
    <w:rsid w:val="00F21F50"/>
    <w:rsid w:val="00F2259E"/>
    <w:rsid w:val="00F22AF7"/>
    <w:rsid w:val="00F26C3B"/>
    <w:rsid w:val="00F27F87"/>
    <w:rsid w:val="00F30B4C"/>
    <w:rsid w:val="00F40861"/>
    <w:rsid w:val="00F42C89"/>
    <w:rsid w:val="00F42F86"/>
    <w:rsid w:val="00F43BFC"/>
    <w:rsid w:val="00F53904"/>
    <w:rsid w:val="00F546C6"/>
    <w:rsid w:val="00F619EB"/>
    <w:rsid w:val="00F63C49"/>
    <w:rsid w:val="00F66896"/>
    <w:rsid w:val="00F676D8"/>
    <w:rsid w:val="00F70855"/>
    <w:rsid w:val="00F71A50"/>
    <w:rsid w:val="00F76DAA"/>
    <w:rsid w:val="00F81261"/>
    <w:rsid w:val="00F82B17"/>
    <w:rsid w:val="00F836A9"/>
    <w:rsid w:val="00F83A6E"/>
    <w:rsid w:val="00F93A5E"/>
    <w:rsid w:val="00F949DA"/>
    <w:rsid w:val="00F972BA"/>
    <w:rsid w:val="00F97738"/>
    <w:rsid w:val="00F97A30"/>
    <w:rsid w:val="00FA06F0"/>
    <w:rsid w:val="00FA4737"/>
    <w:rsid w:val="00FA7BC4"/>
    <w:rsid w:val="00FB2324"/>
    <w:rsid w:val="00FB2862"/>
    <w:rsid w:val="00FB2F1E"/>
    <w:rsid w:val="00FB2F55"/>
    <w:rsid w:val="00FB49FF"/>
    <w:rsid w:val="00FB6D37"/>
    <w:rsid w:val="00FB7CB5"/>
    <w:rsid w:val="00FC1C52"/>
    <w:rsid w:val="00FD10BE"/>
    <w:rsid w:val="00FD4EF7"/>
    <w:rsid w:val="00FE0221"/>
    <w:rsid w:val="00FE148B"/>
    <w:rsid w:val="00FE3DE2"/>
    <w:rsid w:val="00FE4061"/>
    <w:rsid w:val="00FE5456"/>
    <w:rsid w:val="00FE5AE0"/>
    <w:rsid w:val="00FE73DA"/>
    <w:rsid w:val="00FF0485"/>
    <w:rsid w:val="00FF4E64"/>
  </w:rsids>
  <m:mathPr>
    <m:mathFont m:val="Cambria Math"/>
    <m:brkBin m:val="before"/>
    <m:brkBinSub m:val="--"/>
    <m:smallFrac m:val="0"/>
    <m:dispDef/>
    <m:lMargin m:val="0"/>
    <m:rMargin m:val="0"/>
    <m:defJc m:val="centerGroup"/>
    <m:wrapIndent m:val="1440"/>
    <m:intLim m:val="subSup"/>
    <m:naryLim m:val="undOvr"/>
  </m:mathPr>
  <w:themeFontLang w:val="en-C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9A989EF"/>
  <w15:chartTrackingRefBased/>
  <w15:docId w15:val="{2ABDB972-7551-4ECA-AD34-4CAA031EADD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11BF6"/>
    <w:pPr>
      <w:spacing w:before="240" w:line="276" w:lineRule="auto"/>
    </w:pPr>
    <w:rPr>
      <w:rFonts w:ascii="Arial" w:eastAsia="Times New Roman" w:hAnsi="Arial" w:cs="Open Sans"/>
      <w:color w:val="000000"/>
    </w:rPr>
  </w:style>
  <w:style w:type="paragraph" w:styleId="Heading1">
    <w:name w:val="heading 1"/>
    <w:basedOn w:val="Title"/>
    <w:next w:val="Normal"/>
    <w:link w:val="Heading1Char"/>
    <w:uiPriority w:val="9"/>
    <w:qFormat/>
    <w:rsid w:val="00E7586C"/>
    <w:pPr>
      <w:outlineLvl w:val="0"/>
    </w:pPr>
    <w:rPr>
      <w:sz w:val="40"/>
      <w:szCs w:val="40"/>
    </w:rPr>
  </w:style>
  <w:style w:type="paragraph" w:styleId="Heading2">
    <w:name w:val="heading 2"/>
    <w:basedOn w:val="Subtitle"/>
    <w:next w:val="Normal"/>
    <w:link w:val="Heading2Char"/>
    <w:uiPriority w:val="9"/>
    <w:unhideWhenUsed/>
    <w:qFormat/>
    <w:rsid w:val="003855AF"/>
    <w:pPr>
      <w:outlineLvl w:val="1"/>
    </w:pPr>
    <w:rPr>
      <w:sz w:val="32"/>
      <w:szCs w:val="32"/>
    </w:rPr>
  </w:style>
  <w:style w:type="paragraph" w:styleId="Heading3">
    <w:name w:val="heading 3"/>
    <w:basedOn w:val="Heading2"/>
    <w:next w:val="Normal"/>
    <w:link w:val="Heading3Char"/>
    <w:uiPriority w:val="9"/>
    <w:unhideWhenUsed/>
    <w:qFormat/>
    <w:rsid w:val="001A0F46"/>
    <w:pPr>
      <w:outlineLvl w:val="2"/>
    </w:pPr>
    <w:rPr>
      <w:sz w:val="28"/>
    </w:rPr>
  </w:style>
  <w:style w:type="paragraph" w:styleId="Heading4">
    <w:name w:val="heading 4"/>
    <w:basedOn w:val="Normal"/>
    <w:next w:val="Normal"/>
    <w:link w:val="Heading4Char"/>
    <w:uiPriority w:val="9"/>
    <w:unhideWhenUsed/>
    <w:qFormat/>
    <w:rsid w:val="008B168D"/>
    <w:pPr>
      <w:keepNext/>
      <w:keepLines/>
      <w:spacing w:before="40"/>
      <w:outlineLvl w:val="3"/>
    </w:pPr>
    <w:rPr>
      <w:rFonts w:asciiTheme="minorHAnsi" w:eastAsiaTheme="majorEastAsia" w:hAnsiTheme="minorHAnsi" w:cstheme="majorBidi"/>
      <w:b/>
      <w:iCs/>
    </w:rPr>
  </w:style>
  <w:style w:type="paragraph" w:styleId="Heading5">
    <w:name w:val="heading 5"/>
    <w:basedOn w:val="Normal"/>
    <w:next w:val="Normal"/>
    <w:link w:val="Heading5Char"/>
    <w:uiPriority w:val="9"/>
    <w:unhideWhenUsed/>
    <w:qFormat/>
    <w:rsid w:val="009529F1"/>
    <w:pPr>
      <w:keepNext/>
      <w:keepLines/>
      <w:spacing w:before="40"/>
      <w:outlineLvl w:val="4"/>
    </w:pPr>
    <w:rPr>
      <w:rFonts w:asciiTheme="majorHAnsi" w:eastAsiaTheme="majorEastAsia" w:hAnsiTheme="majorHAnsi" w:cstheme="majorBidi"/>
      <w:color w:val="auto"/>
    </w:rPr>
  </w:style>
  <w:style w:type="paragraph" w:styleId="Heading6">
    <w:name w:val="heading 6"/>
    <w:basedOn w:val="Normal"/>
    <w:next w:val="Normal"/>
    <w:link w:val="Heading6Char"/>
    <w:uiPriority w:val="9"/>
    <w:semiHidden/>
    <w:unhideWhenUsed/>
    <w:qFormat/>
    <w:rsid w:val="007508B0"/>
    <w:pPr>
      <w:keepNext/>
      <w:keepLines/>
      <w:spacing w:before="40"/>
      <w:outlineLvl w:val="5"/>
    </w:pPr>
    <w:rPr>
      <w:rFonts w:asciiTheme="majorHAnsi" w:eastAsiaTheme="majorEastAsia" w:hAnsiTheme="majorHAnsi" w:cstheme="majorBidi"/>
      <w:color w:val="4F62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4Char">
    <w:name w:val="Heading 4 Char"/>
    <w:basedOn w:val="DefaultParagraphFont"/>
    <w:link w:val="Heading4"/>
    <w:uiPriority w:val="9"/>
    <w:rsid w:val="008B168D"/>
    <w:rPr>
      <w:rFonts w:eastAsiaTheme="majorEastAsia" w:cstheme="majorBidi"/>
      <w:b/>
      <w:iCs/>
      <w:color w:val="000000"/>
      <w:shd w:val="clear" w:color="auto" w:fill="FFFFFF"/>
    </w:rPr>
  </w:style>
  <w:style w:type="paragraph" w:styleId="Title">
    <w:name w:val="Title"/>
    <w:basedOn w:val="Normal"/>
    <w:next w:val="Normal"/>
    <w:link w:val="TitleChar"/>
    <w:qFormat/>
    <w:rsid w:val="00511BF6"/>
    <w:rPr>
      <w:sz w:val="48"/>
      <w:szCs w:val="48"/>
    </w:rPr>
  </w:style>
  <w:style w:type="character" w:customStyle="1" w:styleId="TitleChar">
    <w:name w:val="Title Char"/>
    <w:basedOn w:val="DefaultParagraphFont"/>
    <w:link w:val="Title"/>
    <w:rsid w:val="00511BF6"/>
    <w:rPr>
      <w:rFonts w:ascii="Arial" w:eastAsia="Times New Roman" w:hAnsi="Arial" w:cs="Open Sans"/>
      <w:color w:val="000000"/>
      <w:sz w:val="48"/>
      <w:szCs w:val="48"/>
    </w:rPr>
  </w:style>
  <w:style w:type="paragraph" w:styleId="Subtitle">
    <w:name w:val="Subtitle"/>
    <w:basedOn w:val="Normal"/>
    <w:next w:val="Normal"/>
    <w:link w:val="SubtitleChar"/>
    <w:uiPriority w:val="11"/>
    <w:qFormat/>
    <w:rsid w:val="00CF5A33"/>
    <w:rPr>
      <w:sz w:val="36"/>
      <w:szCs w:val="36"/>
    </w:rPr>
  </w:style>
  <w:style w:type="character" w:customStyle="1" w:styleId="SubtitleChar">
    <w:name w:val="Subtitle Char"/>
    <w:basedOn w:val="DefaultParagraphFont"/>
    <w:link w:val="Subtitle"/>
    <w:uiPriority w:val="11"/>
    <w:rsid w:val="00CF5A33"/>
    <w:rPr>
      <w:rFonts w:ascii="Raleway" w:hAnsi="Raleway"/>
      <w:sz w:val="36"/>
      <w:szCs w:val="36"/>
    </w:rPr>
  </w:style>
  <w:style w:type="character" w:customStyle="1" w:styleId="Heading2Char">
    <w:name w:val="Heading 2 Char"/>
    <w:basedOn w:val="DefaultParagraphFont"/>
    <w:link w:val="Heading2"/>
    <w:uiPriority w:val="9"/>
    <w:rsid w:val="003855AF"/>
    <w:rPr>
      <w:rFonts w:ascii="Arial" w:eastAsia="Times New Roman" w:hAnsi="Arial" w:cs="Open Sans"/>
      <w:color w:val="000000"/>
      <w:sz w:val="32"/>
      <w:szCs w:val="32"/>
    </w:rPr>
  </w:style>
  <w:style w:type="character" w:customStyle="1" w:styleId="Heading1Char">
    <w:name w:val="Heading 1 Char"/>
    <w:basedOn w:val="DefaultParagraphFont"/>
    <w:link w:val="Heading1"/>
    <w:uiPriority w:val="9"/>
    <w:rsid w:val="00E7586C"/>
    <w:rPr>
      <w:rFonts w:ascii="Arial" w:eastAsia="Times New Roman" w:hAnsi="Arial" w:cs="Open Sans"/>
      <w:color w:val="000000"/>
      <w:sz w:val="40"/>
      <w:szCs w:val="40"/>
    </w:rPr>
  </w:style>
  <w:style w:type="character" w:customStyle="1" w:styleId="Heading3Char">
    <w:name w:val="Heading 3 Char"/>
    <w:basedOn w:val="DefaultParagraphFont"/>
    <w:link w:val="Heading3"/>
    <w:uiPriority w:val="9"/>
    <w:rsid w:val="001A0F46"/>
    <w:rPr>
      <w:rFonts w:ascii="Raleway" w:eastAsia="Times New Roman" w:hAnsi="Raleway" w:cs="Open Sans"/>
      <w:color w:val="000000"/>
      <w:sz w:val="28"/>
      <w:szCs w:val="36"/>
      <w:lang w:val="fr-CA"/>
    </w:rPr>
  </w:style>
  <w:style w:type="character" w:styleId="Emphasis">
    <w:name w:val="Emphasis"/>
    <w:uiPriority w:val="20"/>
    <w:qFormat/>
    <w:rsid w:val="00A42D7F"/>
    <w:rPr>
      <w:rFonts w:ascii="Raleway" w:hAnsi="Raleway"/>
      <w:b/>
    </w:rPr>
  </w:style>
  <w:style w:type="character" w:styleId="SubtleEmphasis">
    <w:name w:val="Subtle Emphasis"/>
    <w:uiPriority w:val="19"/>
    <w:qFormat/>
    <w:rsid w:val="00D31525"/>
    <w:rPr>
      <w:i/>
    </w:rPr>
  </w:style>
  <w:style w:type="paragraph" w:styleId="Quote">
    <w:name w:val="Quote"/>
    <w:basedOn w:val="Normal"/>
    <w:next w:val="Normal"/>
    <w:link w:val="QuoteChar"/>
    <w:uiPriority w:val="29"/>
    <w:qFormat/>
    <w:rsid w:val="00D31525"/>
    <w:pPr>
      <w:spacing w:line="360" w:lineRule="auto"/>
      <w:ind w:left="567" w:right="851"/>
      <w:mirrorIndents/>
    </w:pPr>
    <w:rPr>
      <w:i/>
    </w:rPr>
  </w:style>
  <w:style w:type="character" w:customStyle="1" w:styleId="QuoteChar">
    <w:name w:val="Quote Char"/>
    <w:basedOn w:val="DefaultParagraphFont"/>
    <w:link w:val="Quote"/>
    <w:uiPriority w:val="29"/>
    <w:rsid w:val="00D31525"/>
    <w:rPr>
      <w:rFonts w:ascii="Raleway" w:eastAsia="Times New Roman" w:hAnsi="Raleway" w:cs="Open Sans"/>
      <w:i/>
      <w:color w:val="000000"/>
      <w:shd w:val="clear" w:color="auto" w:fill="FFFFFF"/>
    </w:rPr>
  </w:style>
  <w:style w:type="paragraph" w:styleId="Header">
    <w:name w:val="header"/>
    <w:basedOn w:val="Normal"/>
    <w:link w:val="HeaderChar"/>
    <w:uiPriority w:val="99"/>
    <w:unhideWhenUsed/>
    <w:rsid w:val="00D31525"/>
    <w:pPr>
      <w:tabs>
        <w:tab w:val="center" w:pos="4680"/>
        <w:tab w:val="right" w:pos="9360"/>
      </w:tabs>
      <w:spacing w:before="0" w:line="240" w:lineRule="auto"/>
    </w:pPr>
  </w:style>
  <w:style w:type="character" w:customStyle="1" w:styleId="HeaderChar">
    <w:name w:val="Header Char"/>
    <w:basedOn w:val="DefaultParagraphFont"/>
    <w:link w:val="Header"/>
    <w:uiPriority w:val="99"/>
    <w:rsid w:val="00D31525"/>
    <w:rPr>
      <w:rFonts w:ascii="Raleway" w:eastAsia="Times New Roman" w:hAnsi="Raleway" w:cs="Open Sans"/>
      <w:color w:val="000000"/>
      <w:shd w:val="clear" w:color="auto" w:fill="FFFFFF"/>
    </w:rPr>
  </w:style>
  <w:style w:type="paragraph" w:styleId="Footer">
    <w:name w:val="footer"/>
    <w:basedOn w:val="Normal"/>
    <w:link w:val="FooterChar"/>
    <w:unhideWhenUsed/>
    <w:rsid w:val="00D31525"/>
    <w:pPr>
      <w:tabs>
        <w:tab w:val="center" w:pos="4680"/>
        <w:tab w:val="right" w:pos="9360"/>
      </w:tabs>
      <w:spacing w:before="0" w:line="240" w:lineRule="auto"/>
    </w:pPr>
  </w:style>
  <w:style w:type="character" w:customStyle="1" w:styleId="FooterChar">
    <w:name w:val="Footer Char"/>
    <w:basedOn w:val="DefaultParagraphFont"/>
    <w:link w:val="Footer"/>
    <w:uiPriority w:val="99"/>
    <w:rsid w:val="00D31525"/>
    <w:rPr>
      <w:rFonts w:ascii="Raleway" w:eastAsia="Times New Roman" w:hAnsi="Raleway" w:cs="Open Sans"/>
      <w:color w:val="000000"/>
      <w:shd w:val="clear" w:color="auto" w:fill="FFFFFF"/>
    </w:rPr>
  </w:style>
  <w:style w:type="character" w:styleId="PageNumber">
    <w:name w:val="page number"/>
    <w:basedOn w:val="DefaultParagraphFont"/>
    <w:uiPriority w:val="99"/>
    <w:semiHidden/>
    <w:unhideWhenUsed/>
    <w:rsid w:val="00D31525"/>
  </w:style>
  <w:style w:type="table" w:styleId="TableGrid">
    <w:name w:val="Table Grid"/>
    <w:basedOn w:val="TableNormal"/>
    <w:uiPriority w:val="59"/>
    <w:rsid w:val="00503EE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HeaderRow">
    <w:name w:val="Table Header Row"/>
    <w:basedOn w:val="Normal"/>
    <w:link w:val="TableHeaderRowChar"/>
    <w:qFormat/>
    <w:rsid w:val="009B4C3F"/>
    <w:pPr>
      <w:spacing w:before="120" w:after="120"/>
    </w:pPr>
    <w:rPr>
      <w:b/>
    </w:rPr>
  </w:style>
  <w:style w:type="paragraph" w:customStyle="1" w:styleId="tablerows">
    <w:name w:val="table rows"/>
    <w:basedOn w:val="Normal"/>
    <w:qFormat/>
    <w:rsid w:val="009B4C3F"/>
    <w:pPr>
      <w:spacing w:before="120" w:after="120"/>
    </w:pPr>
  </w:style>
  <w:style w:type="character" w:customStyle="1" w:styleId="TableHeaderRowChar">
    <w:name w:val="Table Header Row Char"/>
    <w:basedOn w:val="DefaultParagraphFont"/>
    <w:link w:val="TableHeaderRow"/>
    <w:rsid w:val="009B4C3F"/>
    <w:rPr>
      <w:rFonts w:ascii="Raleway" w:eastAsia="Times New Roman" w:hAnsi="Raleway" w:cs="Open Sans"/>
      <w:b/>
      <w:color w:val="000000"/>
    </w:rPr>
  </w:style>
  <w:style w:type="paragraph" w:styleId="ListParagraph">
    <w:name w:val="List Paragraph"/>
    <w:basedOn w:val="Normal"/>
    <w:uiPriority w:val="34"/>
    <w:qFormat/>
    <w:rsid w:val="001E3918"/>
    <w:pPr>
      <w:ind w:left="720"/>
      <w:contextualSpacing/>
    </w:pPr>
  </w:style>
  <w:style w:type="paragraph" w:customStyle="1" w:styleId="Footnote">
    <w:name w:val="Footnote"/>
    <w:basedOn w:val="Normal"/>
    <w:link w:val="FootnoteChar"/>
    <w:qFormat/>
    <w:rsid w:val="00724BD1"/>
    <w:pPr>
      <w:spacing w:before="120" w:after="240"/>
    </w:pPr>
    <w:rPr>
      <w:i/>
      <w:sz w:val="16"/>
      <w:szCs w:val="16"/>
    </w:rPr>
  </w:style>
  <w:style w:type="character" w:customStyle="1" w:styleId="FootnoteChar">
    <w:name w:val="Footnote Char"/>
    <w:basedOn w:val="DefaultParagraphFont"/>
    <w:link w:val="Footnote"/>
    <w:rsid w:val="00724BD1"/>
    <w:rPr>
      <w:rFonts w:ascii="Raleway" w:eastAsia="Times New Roman" w:hAnsi="Raleway" w:cs="Open Sans"/>
      <w:i/>
      <w:color w:val="000000"/>
      <w:sz w:val="16"/>
      <w:szCs w:val="16"/>
      <w:shd w:val="clear" w:color="auto" w:fill="FFFFFF"/>
    </w:rPr>
  </w:style>
  <w:style w:type="paragraph" w:customStyle="1" w:styleId="PhotoCaptions">
    <w:name w:val="Photo Captions"/>
    <w:basedOn w:val="Normal"/>
    <w:rsid w:val="00724BD1"/>
    <w:pPr>
      <w:spacing w:before="120"/>
    </w:pPr>
    <w:rPr>
      <w:i/>
    </w:rPr>
  </w:style>
  <w:style w:type="paragraph" w:styleId="BalloonText">
    <w:name w:val="Balloon Text"/>
    <w:basedOn w:val="Normal"/>
    <w:link w:val="BalloonTextChar"/>
    <w:uiPriority w:val="99"/>
    <w:semiHidden/>
    <w:unhideWhenUsed/>
    <w:rsid w:val="001E5CE8"/>
    <w:pPr>
      <w:spacing w:before="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1E5CE8"/>
    <w:rPr>
      <w:rFonts w:ascii="Segoe UI" w:eastAsia="Times New Roman" w:hAnsi="Segoe UI" w:cs="Segoe UI"/>
      <w:color w:val="000000"/>
      <w:sz w:val="18"/>
      <w:szCs w:val="18"/>
      <w:shd w:val="clear" w:color="auto" w:fill="FFFFFF"/>
    </w:rPr>
  </w:style>
  <w:style w:type="paragraph" w:customStyle="1" w:styleId="ReportCoverTitle">
    <w:name w:val="Report Cover Title"/>
    <w:basedOn w:val="Title"/>
    <w:link w:val="ReportCoverTitleChar"/>
    <w:qFormat/>
    <w:rsid w:val="00F619EB"/>
    <w:rPr>
      <w:b/>
      <w:sz w:val="96"/>
    </w:rPr>
  </w:style>
  <w:style w:type="paragraph" w:styleId="TOCHeading">
    <w:name w:val="TOC Heading"/>
    <w:basedOn w:val="Heading1"/>
    <w:next w:val="Normal"/>
    <w:uiPriority w:val="39"/>
    <w:unhideWhenUsed/>
    <w:qFormat/>
    <w:rsid w:val="009529F1"/>
    <w:pPr>
      <w:keepNext/>
      <w:keepLines/>
      <w:spacing w:line="259" w:lineRule="auto"/>
      <w:outlineLvl w:val="9"/>
    </w:pPr>
    <w:rPr>
      <w:rFonts w:asciiTheme="majorHAnsi" w:eastAsiaTheme="majorEastAsia" w:hAnsiTheme="majorHAnsi" w:cstheme="majorBidi"/>
      <w:color w:val="auto"/>
      <w:sz w:val="32"/>
      <w:szCs w:val="32"/>
    </w:rPr>
  </w:style>
  <w:style w:type="character" w:customStyle="1" w:styleId="ReportCoverTitleChar">
    <w:name w:val="Report Cover Title Char"/>
    <w:basedOn w:val="TitleChar"/>
    <w:link w:val="ReportCoverTitle"/>
    <w:rsid w:val="00F619EB"/>
    <w:rPr>
      <w:rFonts w:ascii="Raleway" w:eastAsia="Times New Roman" w:hAnsi="Raleway" w:cs="Open Sans"/>
      <w:b/>
      <w:color w:val="000000"/>
      <w:sz w:val="96"/>
      <w:szCs w:val="48"/>
    </w:rPr>
  </w:style>
  <w:style w:type="paragraph" w:styleId="TOC1">
    <w:name w:val="toc 1"/>
    <w:basedOn w:val="Normal"/>
    <w:next w:val="Normal"/>
    <w:autoRedefine/>
    <w:uiPriority w:val="39"/>
    <w:unhideWhenUsed/>
    <w:rsid w:val="008C005D"/>
    <w:pPr>
      <w:tabs>
        <w:tab w:val="right" w:leader="dot" w:pos="9350"/>
      </w:tabs>
      <w:spacing w:after="100"/>
    </w:pPr>
  </w:style>
  <w:style w:type="paragraph" w:styleId="TOC2">
    <w:name w:val="toc 2"/>
    <w:basedOn w:val="Normal"/>
    <w:next w:val="Normal"/>
    <w:autoRedefine/>
    <w:uiPriority w:val="39"/>
    <w:unhideWhenUsed/>
    <w:rsid w:val="009226AF"/>
    <w:pPr>
      <w:tabs>
        <w:tab w:val="right" w:leader="dot" w:pos="9350"/>
      </w:tabs>
      <w:spacing w:after="100"/>
      <w:ind w:left="240"/>
    </w:pPr>
  </w:style>
  <w:style w:type="paragraph" w:styleId="TOC3">
    <w:name w:val="toc 3"/>
    <w:basedOn w:val="Normal"/>
    <w:next w:val="Normal"/>
    <w:autoRedefine/>
    <w:uiPriority w:val="39"/>
    <w:unhideWhenUsed/>
    <w:rsid w:val="009226AF"/>
    <w:pPr>
      <w:tabs>
        <w:tab w:val="right" w:leader="dot" w:pos="9350"/>
      </w:tabs>
      <w:spacing w:after="100"/>
      <w:ind w:left="480"/>
    </w:pPr>
  </w:style>
  <w:style w:type="character" w:customStyle="1" w:styleId="Heading5Char">
    <w:name w:val="Heading 5 Char"/>
    <w:basedOn w:val="DefaultParagraphFont"/>
    <w:link w:val="Heading5"/>
    <w:uiPriority w:val="9"/>
    <w:rsid w:val="009529F1"/>
    <w:rPr>
      <w:rFonts w:asciiTheme="majorHAnsi" w:eastAsiaTheme="majorEastAsia" w:hAnsiTheme="majorHAnsi" w:cstheme="majorBidi"/>
    </w:rPr>
  </w:style>
  <w:style w:type="paragraph" w:styleId="Caption">
    <w:name w:val="caption"/>
    <w:basedOn w:val="Normal"/>
    <w:next w:val="Normal"/>
    <w:uiPriority w:val="35"/>
    <w:unhideWhenUsed/>
    <w:qFormat/>
    <w:rsid w:val="00017066"/>
    <w:pPr>
      <w:spacing w:before="120" w:after="240"/>
      <w:jc w:val="center"/>
    </w:pPr>
    <w:rPr>
      <w:i/>
      <w:iCs/>
      <w:color w:val="auto"/>
      <w:szCs w:val="18"/>
    </w:rPr>
  </w:style>
  <w:style w:type="character" w:styleId="Hyperlink">
    <w:name w:val="Hyperlink"/>
    <w:basedOn w:val="DefaultParagraphFont"/>
    <w:uiPriority w:val="99"/>
    <w:unhideWhenUsed/>
    <w:qFormat/>
    <w:rsid w:val="001A0F46"/>
    <w:rPr>
      <w:rFonts w:ascii="Raleway" w:hAnsi="Raleway"/>
      <w:color w:val="007481"/>
      <w:sz w:val="24"/>
      <w:u w:val="single"/>
    </w:rPr>
  </w:style>
  <w:style w:type="paragraph" w:customStyle="1" w:styleId="HyperlinkMIRB">
    <w:name w:val="Hyperlink MIRB"/>
    <w:basedOn w:val="Normal"/>
    <w:link w:val="HyperlinkMIRBChar"/>
    <w:rsid w:val="001C177D"/>
    <w:pPr>
      <w:keepLines/>
      <w:spacing w:before="0" w:after="200" w:line="360" w:lineRule="auto"/>
    </w:pPr>
    <w:rPr>
      <w:rFonts w:eastAsiaTheme="minorEastAsia" w:cstheme="minorBidi"/>
      <w:color w:val="4F6228"/>
      <w:szCs w:val="22"/>
      <w:u w:val="single"/>
    </w:rPr>
  </w:style>
  <w:style w:type="character" w:customStyle="1" w:styleId="HyperlinkMIRBChar">
    <w:name w:val="Hyperlink MIRB Char"/>
    <w:basedOn w:val="DefaultParagraphFont"/>
    <w:link w:val="HyperlinkMIRB"/>
    <w:rsid w:val="001C177D"/>
    <w:rPr>
      <w:rFonts w:ascii="Raleway" w:eastAsiaTheme="minorEastAsia" w:hAnsi="Raleway"/>
      <w:color w:val="4F6228"/>
      <w:szCs w:val="22"/>
      <w:u w:val="single"/>
    </w:rPr>
  </w:style>
  <w:style w:type="character" w:styleId="UnresolvedMention">
    <w:name w:val="Unresolved Mention"/>
    <w:basedOn w:val="DefaultParagraphFont"/>
    <w:uiPriority w:val="99"/>
    <w:semiHidden/>
    <w:unhideWhenUsed/>
    <w:rsid w:val="00B007DA"/>
    <w:rPr>
      <w:color w:val="605E5C"/>
      <w:shd w:val="clear" w:color="auto" w:fill="E1DFDD"/>
    </w:rPr>
  </w:style>
  <w:style w:type="character" w:styleId="PlaceholderText">
    <w:name w:val="Placeholder Text"/>
    <w:basedOn w:val="DefaultParagraphFont"/>
    <w:uiPriority w:val="99"/>
    <w:semiHidden/>
    <w:rsid w:val="00910EDF"/>
    <w:rPr>
      <w:color w:val="808080"/>
    </w:rPr>
  </w:style>
  <w:style w:type="character" w:customStyle="1" w:styleId="Heading6Char">
    <w:name w:val="Heading 6 Char"/>
    <w:basedOn w:val="DefaultParagraphFont"/>
    <w:link w:val="Heading6"/>
    <w:uiPriority w:val="9"/>
    <w:semiHidden/>
    <w:rsid w:val="007508B0"/>
    <w:rPr>
      <w:rFonts w:asciiTheme="majorHAnsi" w:eastAsiaTheme="majorEastAsia" w:hAnsiTheme="majorHAnsi" w:cstheme="majorBidi"/>
      <w:color w:val="4F6228"/>
    </w:rPr>
  </w:style>
  <w:style w:type="paragraph" w:styleId="TableofFigures">
    <w:name w:val="table of figures"/>
    <w:basedOn w:val="Normal"/>
    <w:next w:val="Normal"/>
    <w:uiPriority w:val="99"/>
    <w:unhideWhenUsed/>
    <w:rsid w:val="008E5E60"/>
  </w:style>
  <w:style w:type="character" w:styleId="FollowedHyperlink">
    <w:name w:val="FollowedHyperlink"/>
    <w:basedOn w:val="DefaultParagraphFont"/>
    <w:uiPriority w:val="99"/>
    <w:semiHidden/>
    <w:unhideWhenUsed/>
    <w:rsid w:val="00AC5184"/>
    <w:rPr>
      <w:color w:val="49A7A2" w:themeColor="followedHyperlink"/>
      <w:u w:val="single"/>
    </w:rPr>
  </w:style>
  <w:style w:type="paragraph" w:styleId="NormalWeb">
    <w:name w:val="Normal (Web)"/>
    <w:basedOn w:val="Normal"/>
    <w:uiPriority w:val="99"/>
    <w:semiHidden/>
    <w:unhideWhenUsed/>
    <w:rsid w:val="00874A91"/>
    <w:pPr>
      <w:spacing w:before="100" w:beforeAutospacing="1" w:after="100" w:afterAutospacing="1" w:line="240" w:lineRule="auto"/>
    </w:pPr>
    <w:rPr>
      <w:rFonts w:ascii="Times New Roman" w:hAnsi="Times New Roman" w:cs="Times New Roman"/>
      <w:color w:val="auto"/>
      <w:lang w:eastAsia="en-CA"/>
    </w:rPr>
  </w:style>
  <w:style w:type="paragraph" w:styleId="FootnoteText">
    <w:name w:val="footnote text"/>
    <w:basedOn w:val="Normal"/>
    <w:link w:val="FootnoteTextChar"/>
    <w:uiPriority w:val="99"/>
    <w:semiHidden/>
    <w:unhideWhenUsed/>
    <w:rsid w:val="00F972BA"/>
    <w:pPr>
      <w:spacing w:before="0" w:line="240" w:lineRule="auto"/>
    </w:pPr>
    <w:rPr>
      <w:sz w:val="20"/>
      <w:szCs w:val="20"/>
    </w:rPr>
  </w:style>
  <w:style w:type="character" w:customStyle="1" w:styleId="FootnoteTextChar">
    <w:name w:val="Footnote Text Char"/>
    <w:basedOn w:val="DefaultParagraphFont"/>
    <w:link w:val="FootnoteText"/>
    <w:uiPriority w:val="99"/>
    <w:semiHidden/>
    <w:rsid w:val="00F972BA"/>
    <w:rPr>
      <w:rFonts w:ascii="Raleway" w:eastAsia="Times New Roman" w:hAnsi="Raleway" w:cs="Open Sans"/>
      <w:color w:val="000000"/>
      <w:sz w:val="20"/>
      <w:szCs w:val="20"/>
    </w:rPr>
  </w:style>
  <w:style w:type="character" w:styleId="FootnoteReference">
    <w:name w:val="footnote reference"/>
    <w:basedOn w:val="DefaultParagraphFont"/>
    <w:uiPriority w:val="99"/>
    <w:semiHidden/>
    <w:unhideWhenUsed/>
    <w:rsid w:val="00F972BA"/>
    <w:rPr>
      <w:vertAlign w:val="superscript"/>
    </w:rPr>
  </w:style>
  <w:style w:type="paragraph" w:styleId="Revision">
    <w:name w:val="Revision"/>
    <w:hidden/>
    <w:uiPriority w:val="99"/>
    <w:semiHidden/>
    <w:rsid w:val="001E7CDC"/>
    <w:rPr>
      <w:rFonts w:ascii="Arial" w:eastAsia="Times New Roman" w:hAnsi="Arial" w:cs="Open Sans"/>
      <w:color w:val="000000"/>
    </w:rPr>
  </w:style>
  <w:style w:type="character" w:styleId="Strong">
    <w:name w:val="Strong"/>
    <w:basedOn w:val="DefaultParagraphFont"/>
    <w:uiPriority w:val="22"/>
    <w:qFormat/>
    <w:rsid w:val="0086730C"/>
    <w:rPr>
      <w:b/>
      <w:bCs/>
    </w:rPr>
  </w:style>
  <w:style w:type="character" w:styleId="CommentReference">
    <w:name w:val="annotation reference"/>
    <w:basedOn w:val="DefaultParagraphFont"/>
    <w:uiPriority w:val="99"/>
    <w:semiHidden/>
    <w:unhideWhenUsed/>
    <w:rsid w:val="001A5720"/>
    <w:rPr>
      <w:sz w:val="16"/>
      <w:szCs w:val="16"/>
    </w:rPr>
  </w:style>
  <w:style w:type="paragraph" w:styleId="CommentText">
    <w:name w:val="annotation text"/>
    <w:basedOn w:val="Normal"/>
    <w:link w:val="CommentTextChar"/>
    <w:uiPriority w:val="99"/>
    <w:unhideWhenUsed/>
    <w:rsid w:val="001A5720"/>
    <w:pPr>
      <w:spacing w:line="240" w:lineRule="auto"/>
    </w:pPr>
    <w:rPr>
      <w:sz w:val="20"/>
      <w:szCs w:val="20"/>
    </w:rPr>
  </w:style>
  <w:style w:type="character" w:customStyle="1" w:styleId="CommentTextChar">
    <w:name w:val="Comment Text Char"/>
    <w:basedOn w:val="DefaultParagraphFont"/>
    <w:link w:val="CommentText"/>
    <w:uiPriority w:val="99"/>
    <w:rsid w:val="001A5720"/>
    <w:rPr>
      <w:rFonts w:ascii="Arial" w:eastAsia="Times New Roman" w:hAnsi="Arial" w:cs="Open Sans"/>
      <w:color w:val="000000"/>
      <w:sz w:val="20"/>
      <w:szCs w:val="20"/>
    </w:rPr>
  </w:style>
  <w:style w:type="paragraph" w:styleId="CommentSubject">
    <w:name w:val="annotation subject"/>
    <w:basedOn w:val="CommentText"/>
    <w:next w:val="CommentText"/>
    <w:link w:val="CommentSubjectChar"/>
    <w:uiPriority w:val="99"/>
    <w:semiHidden/>
    <w:unhideWhenUsed/>
    <w:rsid w:val="001A5720"/>
    <w:rPr>
      <w:b/>
      <w:bCs/>
    </w:rPr>
  </w:style>
  <w:style w:type="character" w:customStyle="1" w:styleId="CommentSubjectChar">
    <w:name w:val="Comment Subject Char"/>
    <w:basedOn w:val="CommentTextChar"/>
    <w:link w:val="CommentSubject"/>
    <w:uiPriority w:val="99"/>
    <w:semiHidden/>
    <w:rsid w:val="001A5720"/>
    <w:rPr>
      <w:rFonts w:ascii="Arial" w:eastAsia="Times New Roman" w:hAnsi="Arial" w:cs="Open Sans"/>
      <w:b/>
      <w:bCs/>
      <w:color w:val="000000"/>
      <w:sz w:val="20"/>
      <w:szCs w:val="20"/>
    </w:rPr>
  </w:style>
  <w:style w:type="paragraph" w:customStyle="1" w:styleId="BodyAccessibleTextMIRB">
    <w:name w:val="Body Accessible Text MIRB"/>
    <w:link w:val="BodyAccessibleTextMIRBChar"/>
    <w:qFormat/>
    <w:rsid w:val="001C22C2"/>
    <w:pPr>
      <w:keepLines/>
      <w:spacing w:after="200" w:line="300" w:lineRule="auto"/>
    </w:pPr>
    <w:rPr>
      <w:rFonts w:ascii="Arial" w:eastAsiaTheme="minorEastAsia" w:hAnsi="Arial"/>
      <w:szCs w:val="22"/>
    </w:rPr>
  </w:style>
  <w:style w:type="character" w:customStyle="1" w:styleId="BodyAccessibleTextMIRBChar">
    <w:name w:val="Body Accessible Text MIRB Char"/>
    <w:basedOn w:val="DefaultParagraphFont"/>
    <w:link w:val="BodyAccessibleTextMIRB"/>
    <w:rsid w:val="001C22C2"/>
    <w:rPr>
      <w:rFonts w:ascii="Arial" w:eastAsiaTheme="minorEastAsia" w:hAnsi="Arial"/>
      <w:szCs w:val="22"/>
    </w:rPr>
  </w:style>
  <w:style w:type="paragraph" w:styleId="NoSpacing">
    <w:name w:val="No Spacing"/>
    <w:uiPriority w:val="1"/>
    <w:qFormat/>
    <w:rsid w:val="004220E7"/>
    <w:rPr>
      <w:rFonts w:ascii="Arial" w:eastAsia="Times New Roman" w:hAnsi="Arial" w:cs="Open Sans"/>
      <w:color w:val="00000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2352515">
      <w:bodyDiv w:val="1"/>
      <w:marLeft w:val="0"/>
      <w:marRight w:val="0"/>
      <w:marTop w:val="0"/>
      <w:marBottom w:val="0"/>
      <w:divBdr>
        <w:top w:val="none" w:sz="0" w:space="0" w:color="auto"/>
        <w:left w:val="none" w:sz="0" w:space="0" w:color="auto"/>
        <w:bottom w:val="none" w:sz="0" w:space="0" w:color="auto"/>
        <w:right w:val="none" w:sz="0" w:space="0" w:color="auto"/>
      </w:divBdr>
      <w:divsChild>
        <w:div w:id="160586772">
          <w:marLeft w:val="0"/>
          <w:marRight w:val="0"/>
          <w:marTop w:val="0"/>
          <w:marBottom w:val="0"/>
          <w:divBdr>
            <w:top w:val="none" w:sz="0" w:space="0" w:color="auto"/>
            <w:left w:val="none" w:sz="0" w:space="0" w:color="auto"/>
            <w:bottom w:val="none" w:sz="0" w:space="0" w:color="auto"/>
            <w:right w:val="none" w:sz="0" w:space="0" w:color="auto"/>
          </w:divBdr>
        </w:div>
        <w:div w:id="197280683">
          <w:marLeft w:val="0"/>
          <w:marRight w:val="0"/>
          <w:marTop w:val="0"/>
          <w:marBottom w:val="0"/>
          <w:divBdr>
            <w:top w:val="none" w:sz="0" w:space="0" w:color="auto"/>
            <w:left w:val="none" w:sz="0" w:space="0" w:color="auto"/>
            <w:bottom w:val="none" w:sz="0" w:space="0" w:color="auto"/>
            <w:right w:val="none" w:sz="0" w:space="0" w:color="auto"/>
          </w:divBdr>
        </w:div>
      </w:divsChild>
    </w:div>
    <w:div w:id="214778811">
      <w:bodyDiv w:val="1"/>
      <w:marLeft w:val="0"/>
      <w:marRight w:val="0"/>
      <w:marTop w:val="0"/>
      <w:marBottom w:val="0"/>
      <w:divBdr>
        <w:top w:val="none" w:sz="0" w:space="0" w:color="auto"/>
        <w:left w:val="none" w:sz="0" w:space="0" w:color="auto"/>
        <w:bottom w:val="none" w:sz="0" w:space="0" w:color="auto"/>
        <w:right w:val="none" w:sz="0" w:space="0" w:color="auto"/>
      </w:divBdr>
    </w:div>
    <w:div w:id="412506417">
      <w:bodyDiv w:val="1"/>
      <w:marLeft w:val="0"/>
      <w:marRight w:val="0"/>
      <w:marTop w:val="0"/>
      <w:marBottom w:val="0"/>
      <w:divBdr>
        <w:top w:val="none" w:sz="0" w:space="0" w:color="auto"/>
        <w:left w:val="none" w:sz="0" w:space="0" w:color="auto"/>
        <w:bottom w:val="none" w:sz="0" w:space="0" w:color="auto"/>
        <w:right w:val="none" w:sz="0" w:space="0" w:color="auto"/>
      </w:divBdr>
    </w:div>
    <w:div w:id="908073835">
      <w:bodyDiv w:val="1"/>
      <w:marLeft w:val="0"/>
      <w:marRight w:val="0"/>
      <w:marTop w:val="0"/>
      <w:marBottom w:val="0"/>
      <w:divBdr>
        <w:top w:val="none" w:sz="0" w:space="0" w:color="auto"/>
        <w:left w:val="none" w:sz="0" w:space="0" w:color="auto"/>
        <w:bottom w:val="none" w:sz="0" w:space="0" w:color="auto"/>
        <w:right w:val="none" w:sz="0" w:space="0" w:color="auto"/>
      </w:divBdr>
    </w:div>
    <w:div w:id="1039358553">
      <w:bodyDiv w:val="1"/>
      <w:marLeft w:val="0"/>
      <w:marRight w:val="0"/>
      <w:marTop w:val="0"/>
      <w:marBottom w:val="0"/>
      <w:divBdr>
        <w:top w:val="none" w:sz="0" w:space="0" w:color="auto"/>
        <w:left w:val="none" w:sz="0" w:space="0" w:color="auto"/>
        <w:bottom w:val="none" w:sz="0" w:space="0" w:color="auto"/>
        <w:right w:val="none" w:sz="0" w:space="0" w:color="auto"/>
      </w:divBdr>
    </w:div>
    <w:div w:id="1182663325">
      <w:bodyDiv w:val="1"/>
      <w:marLeft w:val="0"/>
      <w:marRight w:val="0"/>
      <w:marTop w:val="0"/>
      <w:marBottom w:val="0"/>
      <w:divBdr>
        <w:top w:val="none" w:sz="0" w:space="0" w:color="auto"/>
        <w:left w:val="none" w:sz="0" w:space="0" w:color="auto"/>
        <w:bottom w:val="none" w:sz="0" w:space="0" w:color="auto"/>
        <w:right w:val="none" w:sz="0" w:space="0" w:color="auto"/>
      </w:divBdr>
    </w:div>
    <w:div w:id="1458180172">
      <w:bodyDiv w:val="1"/>
      <w:marLeft w:val="0"/>
      <w:marRight w:val="0"/>
      <w:marTop w:val="0"/>
      <w:marBottom w:val="0"/>
      <w:divBdr>
        <w:top w:val="none" w:sz="0" w:space="0" w:color="auto"/>
        <w:left w:val="none" w:sz="0" w:space="0" w:color="auto"/>
        <w:bottom w:val="none" w:sz="0" w:space="0" w:color="auto"/>
        <w:right w:val="none" w:sz="0" w:space="0" w:color="auto"/>
      </w:divBdr>
      <w:divsChild>
        <w:div w:id="205291344">
          <w:marLeft w:val="0"/>
          <w:marRight w:val="0"/>
          <w:marTop w:val="0"/>
          <w:marBottom w:val="0"/>
          <w:divBdr>
            <w:top w:val="none" w:sz="0" w:space="0" w:color="auto"/>
            <w:left w:val="none" w:sz="0" w:space="0" w:color="auto"/>
            <w:bottom w:val="none" w:sz="0" w:space="0" w:color="auto"/>
            <w:right w:val="none" w:sz="0" w:space="0" w:color="auto"/>
          </w:divBdr>
        </w:div>
        <w:div w:id="1485507800">
          <w:marLeft w:val="0"/>
          <w:marRight w:val="0"/>
          <w:marTop w:val="0"/>
          <w:marBottom w:val="0"/>
          <w:divBdr>
            <w:top w:val="none" w:sz="0" w:space="0" w:color="auto"/>
            <w:left w:val="none" w:sz="0" w:space="0" w:color="auto"/>
            <w:bottom w:val="none" w:sz="0" w:space="0" w:color="auto"/>
            <w:right w:val="none" w:sz="0" w:space="0" w:color="auto"/>
          </w:divBdr>
        </w:div>
      </w:divsChild>
    </w:div>
    <w:div w:id="1475562924">
      <w:bodyDiv w:val="1"/>
      <w:marLeft w:val="0"/>
      <w:marRight w:val="0"/>
      <w:marTop w:val="0"/>
      <w:marBottom w:val="0"/>
      <w:divBdr>
        <w:top w:val="none" w:sz="0" w:space="0" w:color="auto"/>
        <w:left w:val="none" w:sz="0" w:space="0" w:color="auto"/>
        <w:bottom w:val="none" w:sz="0" w:space="0" w:color="auto"/>
        <w:right w:val="none" w:sz="0" w:space="0" w:color="auto"/>
      </w:divBdr>
    </w:div>
    <w:div w:id="1719747058">
      <w:bodyDiv w:val="1"/>
      <w:marLeft w:val="0"/>
      <w:marRight w:val="0"/>
      <w:marTop w:val="0"/>
      <w:marBottom w:val="0"/>
      <w:divBdr>
        <w:top w:val="none" w:sz="0" w:space="0" w:color="auto"/>
        <w:left w:val="none" w:sz="0" w:space="0" w:color="auto"/>
        <w:bottom w:val="none" w:sz="0" w:space="0" w:color="auto"/>
        <w:right w:val="none" w:sz="0" w:space="0" w:color="auto"/>
      </w:divBdr>
    </w:div>
    <w:div w:id="2087922697">
      <w:bodyDiv w:val="1"/>
      <w:marLeft w:val="0"/>
      <w:marRight w:val="0"/>
      <w:marTop w:val="0"/>
      <w:marBottom w:val="0"/>
      <w:divBdr>
        <w:top w:val="none" w:sz="0" w:space="0" w:color="auto"/>
        <w:left w:val="none" w:sz="0" w:space="0" w:color="auto"/>
        <w:bottom w:val="none" w:sz="0" w:space="0" w:color="auto"/>
        <w:right w:val="none" w:sz="0" w:space="0" w:color="auto"/>
      </w:divBdr>
      <w:divsChild>
        <w:div w:id="761027263">
          <w:marLeft w:val="0"/>
          <w:marRight w:val="0"/>
          <w:marTop w:val="0"/>
          <w:marBottom w:val="0"/>
          <w:divBdr>
            <w:top w:val="none" w:sz="0" w:space="0" w:color="auto"/>
            <w:left w:val="none" w:sz="0" w:space="0" w:color="auto"/>
            <w:bottom w:val="none" w:sz="0" w:space="0" w:color="auto"/>
            <w:right w:val="none" w:sz="0" w:space="0" w:color="auto"/>
          </w:divBdr>
        </w:div>
      </w:divsChild>
    </w:div>
    <w:div w:id="2145654276">
      <w:bodyDiv w:val="1"/>
      <w:marLeft w:val="0"/>
      <w:marRight w:val="0"/>
      <w:marTop w:val="0"/>
      <w:marBottom w:val="0"/>
      <w:divBdr>
        <w:top w:val="none" w:sz="0" w:space="0" w:color="auto"/>
        <w:left w:val="none" w:sz="0" w:space="0" w:color="auto"/>
        <w:bottom w:val="none" w:sz="0" w:space="0" w:color="auto"/>
        <w:right w:val="none" w:sz="0" w:space="0" w:color="auto"/>
      </w:divBdr>
      <w:divsChild>
        <w:div w:id="110168036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mailto:geospatial@ontario.ca" TargetMode="External"/><Relationship Id="rId26" Type="http://schemas.openxmlformats.org/officeDocument/2006/relationships/image" Target="media/image9.png"/><Relationship Id="rId39" Type="http://schemas.openxmlformats.org/officeDocument/2006/relationships/hyperlink" Target="https://www.publicdocs.mnr.gov.on.ca/mirb/Ontario-Web-Raster-Services-User-Guide.docx" TargetMode="External"/><Relationship Id="rId21" Type="http://schemas.openxmlformats.org/officeDocument/2006/relationships/image" Target="media/image4.jpeg"/><Relationship Id="rId34" Type="http://schemas.openxmlformats.org/officeDocument/2006/relationships/hyperlink" Target="https://geohub-fr.lio.gov.on.ca/maps/lio::service-ontarien-de-cartographie-web-par-imagerie-socwi/about" TargetMode="External"/><Relationship Id="rId42" Type="http://schemas.openxmlformats.org/officeDocument/2006/relationships/header" Target="header4.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image" Target="media/image12.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7.png"/><Relationship Id="rId32" Type="http://schemas.openxmlformats.org/officeDocument/2006/relationships/hyperlink" Target="https://geohub-fr.lio.gov.on.ca/pages/programme-dimagerie-de-lontario" TargetMode="External"/><Relationship Id="rId37" Type="http://schemas.openxmlformats.org/officeDocument/2006/relationships/hyperlink" Target="https://ws.geoservices.lrc.gov.on.ca/arcgis5/rest/services/AerialImagery/GEO_Imagery_Data_Service_2018to2022/ImageServer" TargetMode="External"/><Relationship Id="rId40" Type="http://schemas.openxmlformats.org/officeDocument/2006/relationships/hyperlink" Target="https://www.publicdocs.mnr.gov.on.ca/mirb/Ontario-Web-Raster-Services-User-Guide.docx" TargetMode="External"/><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image" Target="media/image6.jpeg"/><Relationship Id="rId28" Type="http://schemas.openxmlformats.org/officeDocument/2006/relationships/image" Target="media/image11.png"/><Relationship Id="rId36" Type="http://schemas.openxmlformats.org/officeDocument/2006/relationships/hyperlink" Target="https://developers.arcgis.com/rest/services-reference/enterprise/get-started-with-the-services-directory.htm" TargetMode="External"/><Relationship Id="rId10" Type="http://schemas.openxmlformats.org/officeDocument/2006/relationships/footnotes" Target="footnotes.xml"/><Relationship Id="rId19" Type="http://schemas.openxmlformats.org/officeDocument/2006/relationships/hyperlink" Target="https://geohub-fr.lio.gov.on.ca/pages/programme-dimagerie-de-lontario" TargetMode="External"/><Relationship Id="rId31" Type="http://schemas.openxmlformats.org/officeDocument/2006/relationships/image" Target="media/image14.png"/><Relationship Id="rId44"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image" Target="media/image5.jpeg"/><Relationship Id="rId27" Type="http://schemas.openxmlformats.org/officeDocument/2006/relationships/image" Target="media/image10.png"/><Relationship Id="rId30" Type="http://schemas.openxmlformats.org/officeDocument/2006/relationships/image" Target="media/image13.png"/><Relationship Id="rId35" Type="http://schemas.openxmlformats.org/officeDocument/2006/relationships/hyperlink" Target="https://enterprise.arcgis.com/en/image/latest/get-started/windows/what-is-arcgis-image-server-.htm" TargetMode="External"/><Relationship Id="rId43" Type="http://schemas.openxmlformats.org/officeDocument/2006/relationships/header" Target="header5.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jpg"/><Relationship Id="rId17" Type="http://schemas.openxmlformats.org/officeDocument/2006/relationships/image" Target="media/image3.png"/><Relationship Id="rId25" Type="http://schemas.openxmlformats.org/officeDocument/2006/relationships/image" Target="media/image8.png"/><Relationship Id="rId33" Type="http://schemas.openxmlformats.org/officeDocument/2006/relationships/hyperlink" Target="https://geohub-fr.lio.gov.on.ca/" TargetMode="External"/><Relationship Id="rId38" Type="http://schemas.openxmlformats.org/officeDocument/2006/relationships/hyperlink" Target="https://ws.geoservices.lrc.gov.on.ca/arcgis5/rest/services/" TargetMode="External"/><Relationship Id="rId46" Type="http://schemas.openxmlformats.org/officeDocument/2006/relationships/theme" Target="theme/theme1.xml"/><Relationship Id="rId20" Type="http://schemas.openxmlformats.org/officeDocument/2006/relationships/hyperlink" Target="https://experience.arcgis.com/experience/2358b9d2dd5c4077bdb47049bf0e7fa7" TargetMode="External"/><Relationship Id="rId41" Type="http://schemas.openxmlformats.org/officeDocument/2006/relationships/hyperlink" Target="https://experience.arcgis.com/experience/1394e7e378e541718900cc86c0f345b6/?locale=fr-ca"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15.png"/></Relationships>
</file>

<file path=word/_rels/header5.xml.rels><?xml version="1.0" encoding="UTF-8" standalone="yes"?>
<Relationships xmlns="http://schemas.openxmlformats.org/package/2006/relationships"><Relationship Id="rId1" Type="http://schemas.openxmlformats.org/officeDocument/2006/relationships/image" Target="media/image16.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nandakumarS\Downloads\Report_Template-calibri.dotx" TargetMode="External"/></Relationships>
</file>

<file path=word/theme/theme1.xml><?xml version="1.0" encoding="utf-8"?>
<a:theme xmlns:a="http://schemas.openxmlformats.org/drawingml/2006/main" name="Office Theme">
  <a:themeElements>
    <a:clrScheme name="Ontario VI 1">
      <a:dk1>
        <a:srgbClr val="8DC63F"/>
      </a:dk1>
      <a:lt1>
        <a:srgbClr val="38B5FF"/>
      </a:lt1>
      <a:dk2>
        <a:srgbClr val="C1B28F"/>
      </a:dk2>
      <a:lt2>
        <a:srgbClr val="FCAF17"/>
      </a:lt2>
      <a:accent1>
        <a:srgbClr val="CBA52E"/>
      </a:accent1>
      <a:accent2>
        <a:srgbClr val="F15922"/>
      </a:accent2>
      <a:accent3>
        <a:srgbClr val="ED1C24"/>
      </a:accent3>
      <a:accent4>
        <a:srgbClr val="ED037C"/>
      </a:accent4>
      <a:accent5>
        <a:srgbClr val="92278F"/>
      </a:accent5>
      <a:accent6>
        <a:srgbClr val="047BC1"/>
      </a:accent6>
      <a:hlink>
        <a:srgbClr val="00B2E3"/>
      </a:hlink>
      <a:folHlink>
        <a:srgbClr val="49A7A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 ma:contentTypeID="0x010100DD8D55DF07ECDE469FEF88BF8A83E51E" ma:contentTypeVersion="17" ma:contentTypeDescription="Create a new document." ma:contentTypeScope="" ma:versionID="a5c0a1c96f5dd60835180a646458f365">
  <xsd:schema xmlns:xsd="http://www.w3.org/2001/XMLSchema" xmlns:xs="http://www.w3.org/2001/XMLSchema" xmlns:p="http://schemas.microsoft.com/office/2006/metadata/properties" xmlns:ns2="35f8c3a2-1884-4623-86fd-38d6fae7ea3c" xmlns:ns3="b256c197-319a-4bd5-a691-ddafa99522b4" targetNamespace="http://schemas.microsoft.com/office/2006/metadata/properties" ma:root="true" ma:fieldsID="75ff79daf74223bbfdfc987152520a5c" ns2:_="" ns3:_="">
    <xsd:import namespace="35f8c3a2-1884-4623-86fd-38d6fae7ea3c"/>
    <xsd:import namespace="b256c197-319a-4bd5-a691-ddafa99522b4"/>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2:SharedWithUsers" minOccurs="0"/>
                <xsd:element ref="ns2:SharedWithDetails" minOccurs="0"/>
                <xsd:element ref="ns3:MediaServiceAutoKeyPoints" minOccurs="0"/>
                <xsd:element ref="ns3:MediaServiceKeyPoints"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3:MediaServiceDateTaken" minOccurs="0"/>
                <xsd:element ref="ns3:Owner" minOccurs="0"/>
                <xsd:element ref="ns3:TypeofFile" minOccurs="0"/>
                <xsd:element ref="ns3:Product"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f8c3a2-1884-4623-86fd-38d6fae7ea3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19" nillable="true" ma:displayName="Taxonomy Catch All Column" ma:hidden="true" ma:list="{fa65fff9-2d74-4069-a127-9214d3219710}" ma:internalName="TaxCatchAll" ma:showField="CatchAllData" ma:web="35f8c3a2-1884-4623-86fd-38d6fae7ea3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256c197-319a-4bd5-a691-ddafa99522b4"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c03f8475-640f-4944-9dcc-2d3788384b7c"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DateTaken" ma:index="23" nillable="true" ma:displayName="MediaServiceDateTaken" ma:hidden="true" ma:indexed="true" ma:internalName="MediaServiceDateTaken" ma:readOnly="true">
      <xsd:simpleType>
        <xsd:restriction base="dms:Text"/>
      </xsd:simpleType>
    </xsd:element>
    <xsd:element name="Owner" ma:index="24" nillable="true" ma:displayName="Owner" ma:description="Owner of the Service Process" ma:format="Dropdown" ma:internalName="Owner">
      <xsd:simpleType>
        <xsd:restriction base="dms:Choice">
          <xsd:enumeration value="Data Project Manager"/>
          <xsd:enumeration value="Elevation Project Manager"/>
          <xsd:enumeration value="Imagery Project Manager"/>
          <xsd:enumeration value="Geomatic Services"/>
          <xsd:enumeration value="LIO Project Manager"/>
          <xsd:enumeration value="LIO Support"/>
          <xsd:enumeration value="M&amp;G Data Administrator"/>
          <xsd:enumeration value="M&amp;G Imagery Administrator"/>
          <xsd:enumeration value="M&amp;G Specialist"/>
          <xsd:enumeration value="Services Project Manager"/>
          <xsd:enumeration value="Team Lead"/>
          <xsd:enumeration value="OPS"/>
        </xsd:restriction>
      </xsd:simpleType>
    </xsd:element>
    <xsd:element name="TypeofFile" ma:index="25" nillable="true" ma:displayName="Extension" ma:format="Dropdown" ma:internalName="TypeofFile">
      <xsd:simpleType>
        <xsd:restriction base="dms:Choice">
          <xsd:enumeration value="Excel"/>
          <xsd:enumeration value="Word"/>
          <xsd:enumeration value="Visio"/>
          <xsd:enumeration value="Pdf"/>
        </xsd:restriction>
      </xsd:simpleType>
    </xsd:element>
    <xsd:element name="Product" ma:index="26" nillable="true" ma:displayName="Product" ma:format="Dropdown" ma:indexed="true" ma:internalName="Product">
      <xsd:simpleType>
        <xsd:restriction base="dms:Choice">
          <xsd:enumeration value="Address Service"/>
          <xsd:enumeration value="Bathymetry"/>
          <xsd:enumeration value="Elevation"/>
          <xsd:enumeration value="GDDS"/>
          <xsd:enumeration value="Foundational Data"/>
          <xsd:enumeration value="Geomatic Services"/>
          <xsd:enumeration value="Imagery Acquisition"/>
          <xsd:enumeration value="Imagery Distribution"/>
          <xsd:enumeration value="LIO Editor &amp; Mapper"/>
          <xsd:enumeration value="LIO Services"/>
          <xsd:enumeration value="LIO Warehouse"/>
          <xsd:enumeration value="Ontario GeoHub"/>
          <xsd:enumeration value="OGDE"/>
          <xsd:enumeration value="OIH"/>
          <xsd:enumeration value="OHN"/>
          <xsd:enumeration value="ORN"/>
          <xsd:enumeration value="Support"/>
          <xsd:enumeration value="Topocache"/>
          <xsd:enumeration value="Watershed Boundaries"/>
          <xsd:enumeration value="Wetland"/>
          <xsd:enumeration value="Websites"/>
          <xsd:enumeration value="Web Raster Services"/>
          <xsd:enumeration value="Esri"/>
        </xsd:restriction>
      </xsd:simpleType>
    </xsd:element>
    <xsd:element name="MediaLengthInSeconds" ma:index="2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roduct xmlns="b256c197-319a-4bd5-a691-ddafa99522b4" xsi:nil="true"/>
    <TaxCatchAll xmlns="35f8c3a2-1884-4623-86fd-38d6fae7ea3c" xsi:nil="true"/>
    <Owner xmlns="b256c197-319a-4bd5-a691-ddafa99522b4" xsi:nil="true"/>
    <lcf76f155ced4ddcb4097134ff3c332f xmlns="b256c197-319a-4bd5-a691-ddafa99522b4">
      <Terms xmlns="http://schemas.microsoft.com/office/infopath/2007/PartnerControls"/>
    </lcf76f155ced4ddcb4097134ff3c332f>
    <TypeofFile xmlns="b256c197-319a-4bd5-a691-ddafa99522b4" xsi:nil="true"/>
    <_dlc_DocId xmlns="35f8c3a2-1884-4623-86fd-38d6fae7ea3c">MIRB-887994121-6775</_dlc_DocId>
    <_dlc_DocIdUrl xmlns="35f8c3a2-1884-4623-86fd-38d6fae7ea3c">
      <Url>https://ontariogov.sharepoint.com/sites/MNRF-MIRB/ProgramAreas/MGSS-Collab/_layouts/15/DocIdRedir.aspx?ID=MIRB-887994121-6775</Url>
      <Description>MIRB-887994121-6775</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EC36870-CE3A-4525-937B-0457245A1FD9}">
  <ds:schemaRefs>
    <ds:schemaRef ds:uri="http://schemas.microsoft.com/sharepoint/events"/>
  </ds:schemaRefs>
</ds:datastoreItem>
</file>

<file path=customXml/itemProps2.xml><?xml version="1.0" encoding="utf-8"?>
<ds:datastoreItem xmlns:ds="http://schemas.openxmlformats.org/officeDocument/2006/customXml" ds:itemID="{92E370FF-EED3-4538-A7E3-13F8F6E8C1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f8c3a2-1884-4623-86fd-38d6fae7ea3c"/>
    <ds:schemaRef ds:uri="b256c197-319a-4bd5-a691-ddafa99522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46CA16-9F11-48A8-AF54-FA040E1C5F0E}">
  <ds:schemaRefs>
    <ds:schemaRef ds:uri="http://schemas.microsoft.com/office/2006/metadata/properties"/>
    <ds:schemaRef ds:uri="http://schemas.microsoft.com/office/infopath/2007/PartnerControls"/>
    <ds:schemaRef ds:uri="b256c197-319a-4bd5-a691-ddafa99522b4"/>
    <ds:schemaRef ds:uri="35f8c3a2-1884-4623-86fd-38d6fae7ea3c"/>
  </ds:schemaRefs>
</ds:datastoreItem>
</file>

<file path=customXml/itemProps4.xml><?xml version="1.0" encoding="utf-8"?>
<ds:datastoreItem xmlns:ds="http://schemas.openxmlformats.org/officeDocument/2006/customXml" ds:itemID="{CBD30B84-DAD3-4E86-9D95-D05E1AF9CF9C}">
  <ds:schemaRefs>
    <ds:schemaRef ds:uri="http://schemas.microsoft.com/sharepoint/v3/contenttype/forms"/>
  </ds:schemaRefs>
</ds:datastoreItem>
</file>

<file path=customXml/itemProps5.xml><?xml version="1.0" encoding="utf-8"?>
<ds:datastoreItem xmlns:ds="http://schemas.openxmlformats.org/officeDocument/2006/customXml" ds:itemID="{1D254805-36AF-4D1B-8B5D-75C2428A7D4E}">
  <ds:schemaRefs>
    <ds:schemaRef ds:uri="http://schemas.openxmlformats.org/officeDocument/2006/bibliography"/>
  </ds:schemaRefs>
</ds:datastoreItem>
</file>

<file path=docMetadata/LabelInfo.xml><?xml version="1.0" encoding="utf-8"?>
<clbl:labelList xmlns:clbl="http://schemas.microsoft.com/office/2020/mipLabelMetadata">
  <clbl:label id="{034a106e-6316-442c-ad35-738afd673d2b}" enabled="1" method="Standard" siteId="{cddc1229-ac2a-4b97-b78a-0e5cacb5865c}" removed="0"/>
</clbl:labelList>
</file>

<file path=docProps/app.xml><?xml version="1.0" encoding="utf-8"?>
<Properties xmlns="http://schemas.openxmlformats.org/officeDocument/2006/extended-properties" xmlns:vt="http://schemas.openxmlformats.org/officeDocument/2006/docPropsVTypes">
  <Template>Report_Template-calibri</Template>
  <TotalTime>2</TotalTime>
  <Pages>23</Pages>
  <Words>5489</Words>
  <Characters>31293</Characters>
  <Application>Microsoft Office Word</Application>
  <DocSecurity>0</DocSecurity>
  <Lines>260</Lines>
  <Paragraphs>73</Paragraphs>
  <ScaleCrop>false</ScaleCrop>
  <HeadingPairs>
    <vt:vector size="2" baseType="variant">
      <vt:variant>
        <vt:lpstr>Title</vt:lpstr>
      </vt:variant>
      <vt:variant>
        <vt:i4>1</vt:i4>
      </vt:variant>
    </vt:vector>
  </HeadingPairs>
  <TitlesOfParts>
    <vt:vector size="1" baseType="lpstr">
      <vt:lpstr>Land Information Ontario - Imagery User Guide</vt:lpstr>
    </vt:vector>
  </TitlesOfParts>
  <Company/>
  <LinksUpToDate>false</LinksUpToDate>
  <CharactersWithSpaces>36709</CharactersWithSpaces>
  <SharedDoc>false</SharedDoc>
  <HLinks>
    <vt:vector size="78" baseType="variant">
      <vt:variant>
        <vt:i4>1048631</vt:i4>
      </vt:variant>
      <vt:variant>
        <vt:i4>72</vt:i4>
      </vt:variant>
      <vt:variant>
        <vt:i4>0</vt:i4>
      </vt:variant>
      <vt:variant>
        <vt:i4>5</vt:i4>
      </vt:variant>
      <vt:variant>
        <vt:lpwstr>https://www.sdc.gov.on.ca/sites/MNRF-PublicDocs/EN/CMID/Ontario_Imagery_Order_Form.pdf</vt:lpwstr>
      </vt:variant>
      <vt:variant>
        <vt:lpwstr/>
      </vt:variant>
      <vt:variant>
        <vt:i4>4980760</vt:i4>
      </vt:variant>
      <vt:variant>
        <vt:i4>69</vt:i4>
      </vt:variant>
      <vt:variant>
        <vt:i4>0</vt:i4>
      </vt:variant>
      <vt:variant>
        <vt:i4>5</vt:i4>
      </vt:variant>
      <vt:variant>
        <vt:lpwstr>https://geohub.lio.gov.on.ca/</vt:lpwstr>
      </vt:variant>
      <vt:variant>
        <vt:lpwstr/>
      </vt:variant>
      <vt:variant>
        <vt:i4>327775</vt:i4>
      </vt:variant>
      <vt:variant>
        <vt:i4>66</vt:i4>
      </vt:variant>
      <vt:variant>
        <vt:i4>0</vt:i4>
      </vt:variant>
      <vt:variant>
        <vt:i4>5</vt:i4>
      </vt:variant>
      <vt:variant>
        <vt:lpwstr>http://www.archives.gov.on.ca/en/aerialphotos/index.aspx</vt:lpwstr>
      </vt:variant>
      <vt:variant>
        <vt:lpwstr/>
      </vt:variant>
      <vt:variant>
        <vt:i4>1900592</vt:i4>
      </vt:variant>
      <vt:variant>
        <vt:i4>59</vt:i4>
      </vt:variant>
      <vt:variant>
        <vt:i4>0</vt:i4>
      </vt:variant>
      <vt:variant>
        <vt:i4>5</vt:i4>
      </vt:variant>
      <vt:variant>
        <vt:lpwstr/>
      </vt:variant>
      <vt:variant>
        <vt:lpwstr>_Toc40105309</vt:lpwstr>
      </vt:variant>
      <vt:variant>
        <vt:i4>1114160</vt:i4>
      </vt:variant>
      <vt:variant>
        <vt:i4>50</vt:i4>
      </vt:variant>
      <vt:variant>
        <vt:i4>0</vt:i4>
      </vt:variant>
      <vt:variant>
        <vt:i4>5</vt:i4>
      </vt:variant>
      <vt:variant>
        <vt:lpwstr/>
      </vt:variant>
      <vt:variant>
        <vt:lpwstr>_Toc40105305</vt:lpwstr>
      </vt:variant>
      <vt:variant>
        <vt:i4>1245246</vt:i4>
      </vt:variant>
      <vt:variant>
        <vt:i4>41</vt:i4>
      </vt:variant>
      <vt:variant>
        <vt:i4>0</vt:i4>
      </vt:variant>
      <vt:variant>
        <vt:i4>5</vt:i4>
      </vt:variant>
      <vt:variant>
        <vt:lpwstr/>
      </vt:variant>
      <vt:variant>
        <vt:lpwstr>_Toc39174983</vt:lpwstr>
      </vt:variant>
      <vt:variant>
        <vt:i4>1179710</vt:i4>
      </vt:variant>
      <vt:variant>
        <vt:i4>35</vt:i4>
      </vt:variant>
      <vt:variant>
        <vt:i4>0</vt:i4>
      </vt:variant>
      <vt:variant>
        <vt:i4>5</vt:i4>
      </vt:variant>
      <vt:variant>
        <vt:lpwstr/>
      </vt:variant>
      <vt:variant>
        <vt:lpwstr>_Toc39174982</vt:lpwstr>
      </vt:variant>
      <vt:variant>
        <vt:i4>1114174</vt:i4>
      </vt:variant>
      <vt:variant>
        <vt:i4>29</vt:i4>
      </vt:variant>
      <vt:variant>
        <vt:i4>0</vt:i4>
      </vt:variant>
      <vt:variant>
        <vt:i4>5</vt:i4>
      </vt:variant>
      <vt:variant>
        <vt:lpwstr/>
      </vt:variant>
      <vt:variant>
        <vt:lpwstr>_Toc39174981</vt:lpwstr>
      </vt:variant>
      <vt:variant>
        <vt:i4>1048638</vt:i4>
      </vt:variant>
      <vt:variant>
        <vt:i4>23</vt:i4>
      </vt:variant>
      <vt:variant>
        <vt:i4>0</vt:i4>
      </vt:variant>
      <vt:variant>
        <vt:i4>5</vt:i4>
      </vt:variant>
      <vt:variant>
        <vt:lpwstr/>
      </vt:variant>
      <vt:variant>
        <vt:lpwstr>_Toc39174980</vt:lpwstr>
      </vt:variant>
      <vt:variant>
        <vt:i4>1638449</vt:i4>
      </vt:variant>
      <vt:variant>
        <vt:i4>17</vt:i4>
      </vt:variant>
      <vt:variant>
        <vt:i4>0</vt:i4>
      </vt:variant>
      <vt:variant>
        <vt:i4>5</vt:i4>
      </vt:variant>
      <vt:variant>
        <vt:lpwstr/>
      </vt:variant>
      <vt:variant>
        <vt:lpwstr>_Toc39174979</vt:lpwstr>
      </vt:variant>
      <vt:variant>
        <vt:i4>1572913</vt:i4>
      </vt:variant>
      <vt:variant>
        <vt:i4>11</vt:i4>
      </vt:variant>
      <vt:variant>
        <vt:i4>0</vt:i4>
      </vt:variant>
      <vt:variant>
        <vt:i4>5</vt:i4>
      </vt:variant>
      <vt:variant>
        <vt:lpwstr/>
      </vt:variant>
      <vt:variant>
        <vt:lpwstr>_Toc39174978</vt:lpwstr>
      </vt:variant>
      <vt:variant>
        <vt:i4>1507377</vt:i4>
      </vt:variant>
      <vt:variant>
        <vt:i4>5</vt:i4>
      </vt:variant>
      <vt:variant>
        <vt:i4>0</vt:i4>
      </vt:variant>
      <vt:variant>
        <vt:i4>5</vt:i4>
      </vt:variant>
      <vt:variant>
        <vt:lpwstr/>
      </vt:variant>
      <vt:variant>
        <vt:lpwstr>_Toc39174977</vt:lpwstr>
      </vt:variant>
      <vt:variant>
        <vt:i4>3932251</vt:i4>
      </vt:variant>
      <vt:variant>
        <vt:i4>0</vt:i4>
      </vt:variant>
      <vt:variant>
        <vt:i4>0</vt:i4>
      </vt:variant>
      <vt:variant>
        <vt:i4>5</vt:i4>
      </vt:variant>
      <vt:variant>
        <vt:lpwstr>mailto:imagery@ontario.ca/</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Geospatial Ontario - Imagery User Guide</dc:title>
  <dc:subject/>
  <dc:creator>Imagery@ontario.ca</dc:creator>
  <cp:keywords>GEO, DDIBSB, imagery</cp:keywords>
  <dc:description/>
  <cp:lastModifiedBy>Bastow, Russell (MNR)</cp:lastModifiedBy>
  <cp:revision>4</cp:revision>
  <dcterms:created xsi:type="dcterms:W3CDTF">2026-07-28T16:07:00Z</dcterms:created>
  <dcterms:modified xsi:type="dcterms:W3CDTF">2026-07-28T17:56:00Z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0x010100DD8D55DF07ECDE469FEF88BF8A83E51E</vt:lpwstr>
  </property>
  <property fmtid="{D5CDD505-2E9C-101B-9397-08002B2CF9AE}" pid="3" name="MSIP_Label_034a106e-6316-442c-ad35-738afd673d2b_Enabled">
    <vt:lpwstr>true</vt:lpwstr>
  </property>
  <property fmtid="{D5CDD505-2E9C-101B-9397-08002B2CF9AE}" pid="4" name="MSIP_Label_034a106e-6316-442c-ad35-738afd673d2b_SetDate">
    <vt:lpwstr>2022-06-30T16:18:25Z</vt:lpwstr>
  </property>
  <property fmtid="{D5CDD505-2E9C-101B-9397-08002B2CF9AE}" pid="5" name="MSIP_Label_034a106e-6316-442c-ad35-738afd673d2b_Method">
    <vt:lpwstr>Standard</vt:lpwstr>
  </property>
  <property fmtid="{D5CDD505-2E9C-101B-9397-08002B2CF9AE}" pid="6" name="MSIP_Label_034a106e-6316-442c-ad35-738afd673d2b_Name">
    <vt:lpwstr>034a106e-6316-442c-ad35-738afd673d2b</vt:lpwstr>
  </property>
  <property fmtid="{D5CDD505-2E9C-101B-9397-08002B2CF9AE}" pid="7" name="MSIP_Label_034a106e-6316-442c-ad35-738afd673d2b_SiteId">
    <vt:lpwstr>cddc1229-ac2a-4b97-b78a-0e5cacb5865c</vt:lpwstr>
  </property>
  <property fmtid="{D5CDD505-2E9C-101B-9397-08002B2CF9AE}" pid="8" name="MSIP_Label_034a106e-6316-442c-ad35-738afd673d2b_ActionId">
    <vt:lpwstr>9fc2f1e2-48b4-4c39-b4a7-e636367adb56</vt:lpwstr>
  </property>
  <property fmtid="{D5CDD505-2E9C-101B-9397-08002B2CF9AE}" pid="9" name="MSIP_Label_034a106e-6316-442c-ad35-738afd673d2b_ContentBits">
    <vt:lpwstr>0</vt:lpwstr>
  </property>
  <property fmtid="{D5CDD505-2E9C-101B-9397-08002B2CF9AE}" pid="10" name="_dlc_DocIdItemGuid">
    <vt:lpwstr>22d5330c-2e5e-44fe-ae23-eeee8820e11e</vt:lpwstr>
  </property>
  <property fmtid="{D5CDD505-2E9C-101B-9397-08002B2CF9AE}" pid="11" name="MediaServiceImageTags">
    <vt:lpwstr/>
  </property>
</Properties>
</file>